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handoutMasterIdLst>
    <p:handoutMasterId r:id="rId47"/>
  </p:handoutMasterIdLst>
  <p:sldIdLst>
    <p:sldId id="256" r:id="rId2"/>
    <p:sldId id="371" r:id="rId3"/>
    <p:sldId id="372" r:id="rId4"/>
    <p:sldId id="294" r:id="rId5"/>
    <p:sldId id="258" r:id="rId6"/>
    <p:sldId id="292" r:id="rId7"/>
    <p:sldId id="373" r:id="rId8"/>
    <p:sldId id="369" r:id="rId9"/>
    <p:sldId id="399" r:id="rId10"/>
    <p:sldId id="295" r:id="rId11"/>
    <p:sldId id="375" r:id="rId12"/>
    <p:sldId id="376" r:id="rId13"/>
    <p:sldId id="378" r:id="rId14"/>
    <p:sldId id="377" r:id="rId15"/>
    <p:sldId id="311" r:id="rId16"/>
    <p:sldId id="370" r:id="rId17"/>
    <p:sldId id="296" r:id="rId18"/>
    <p:sldId id="303" r:id="rId19"/>
    <p:sldId id="391" r:id="rId20"/>
    <p:sldId id="392" r:id="rId21"/>
    <p:sldId id="393" r:id="rId22"/>
    <p:sldId id="394" r:id="rId23"/>
    <p:sldId id="395" r:id="rId24"/>
    <p:sldId id="396" r:id="rId25"/>
    <p:sldId id="397" r:id="rId26"/>
    <p:sldId id="398" r:id="rId27"/>
    <p:sldId id="266" r:id="rId28"/>
    <p:sldId id="374" r:id="rId29"/>
    <p:sldId id="264" r:id="rId30"/>
    <p:sldId id="380" r:id="rId31"/>
    <p:sldId id="379" r:id="rId32"/>
    <p:sldId id="381" r:id="rId33"/>
    <p:sldId id="382" r:id="rId34"/>
    <p:sldId id="383" r:id="rId35"/>
    <p:sldId id="384" r:id="rId36"/>
    <p:sldId id="385" r:id="rId37"/>
    <p:sldId id="386" r:id="rId38"/>
    <p:sldId id="387" r:id="rId39"/>
    <p:sldId id="388" r:id="rId40"/>
    <p:sldId id="389" r:id="rId41"/>
    <p:sldId id="390" r:id="rId42"/>
    <p:sldId id="265" r:id="rId43"/>
    <p:sldId id="289" r:id="rId44"/>
    <p:sldId id="290" r:id="rId45"/>
  </p:sldIdLst>
  <p:sldSz cx="18002250" cy="10080625"/>
  <p:notesSz cx="6858000" cy="9144000"/>
  <p:defaultTextStyle>
    <a:defPPr>
      <a:defRPr lang="en-US"/>
    </a:defPPr>
    <a:lvl1pPr marL="0" algn="l" defTabSz="1604645" rtl="0" eaLnBrk="1" latinLnBrk="0" hangingPunct="1">
      <a:defRPr sz="3200" kern="1200">
        <a:solidFill>
          <a:schemeClr val="tx1"/>
        </a:solidFill>
        <a:latin typeface="+mn-lt"/>
        <a:ea typeface="+mn-ea"/>
        <a:cs typeface="+mn-cs"/>
      </a:defRPr>
    </a:lvl1pPr>
    <a:lvl2pPr marL="802640" algn="l" defTabSz="1604645" rtl="0" eaLnBrk="1" latinLnBrk="0" hangingPunct="1">
      <a:defRPr sz="3200" kern="1200">
        <a:solidFill>
          <a:schemeClr val="tx1"/>
        </a:solidFill>
        <a:latin typeface="+mn-lt"/>
        <a:ea typeface="+mn-ea"/>
        <a:cs typeface="+mn-cs"/>
      </a:defRPr>
    </a:lvl2pPr>
    <a:lvl3pPr marL="1604645" algn="l" defTabSz="1604645" rtl="0" eaLnBrk="1" latinLnBrk="0" hangingPunct="1">
      <a:defRPr sz="3200" kern="1200">
        <a:solidFill>
          <a:schemeClr val="tx1"/>
        </a:solidFill>
        <a:latin typeface="+mn-lt"/>
        <a:ea typeface="+mn-ea"/>
        <a:cs typeface="+mn-cs"/>
      </a:defRPr>
    </a:lvl3pPr>
    <a:lvl4pPr marL="2407285" algn="l" defTabSz="1604645" rtl="0" eaLnBrk="1" latinLnBrk="0" hangingPunct="1">
      <a:defRPr sz="3200" kern="1200">
        <a:solidFill>
          <a:schemeClr val="tx1"/>
        </a:solidFill>
        <a:latin typeface="+mn-lt"/>
        <a:ea typeface="+mn-ea"/>
        <a:cs typeface="+mn-cs"/>
      </a:defRPr>
    </a:lvl4pPr>
    <a:lvl5pPr marL="3209290" algn="l" defTabSz="1604645" rtl="0" eaLnBrk="1" latinLnBrk="0" hangingPunct="1">
      <a:defRPr sz="3200" kern="1200">
        <a:solidFill>
          <a:schemeClr val="tx1"/>
        </a:solidFill>
        <a:latin typeface="+mn-lt"/>
        <a:ea typeface="+mn-ea"/>
        <a:cs typeface="+mn-cs"/>
      </a:defRPr>
    </a:lvl5pPr>
    <a:lvl6pPr marL="4011930" algn="l" defTabSz="1604645" rtl="0" eaLnBrk="1" latinLnBrk="0" hangingPunct="1">
      <a:defRPr sz="3200" kern="1200">
        <a:solidFill>
          <a:schemeClr val="tx1"/>
        </a:solidFill>
        <a:latin typeface="+mn-lt"/>
        <a:ea typeface="+mn-ea"/>
        <a:cs typeface="+mn-cs"/>
      </a:defRPr>
    </a:lvl6pPr>
    <a:lvl7pPr marL="4813935" algn="l" defTabSz="1604645" rtl="0" eaLnBrk="1" latinLnBrk="0" hangingPunct="1">
      <a:defRPr sz="3200" kern="1200">
        <a:solidFill>
          <a:schemeClr val="tx1"/>
        </a:solidFill>
        <a:latin typeface="+mn-lt"/>
        <a:ea typeface="+mn-ea"/>
        <a:cs typeface="+mn-cs"/>
      </a:defRPr>
    </a:lvl7pPr>
    <a:lvl8pPr marL="5616575" algn="l" defTabSz="1604645" rtl="0" eaLnBrk="1" latinLnBrk="0" hangingPunct="1">
      <a:defRPr sz="3200" kern="1200">
        <a:solidFill>
          <a:schemeClr val="tx1"/>
        </a:solidFill>
        <a:latin typeface="+mn-lt"/>
        <a:ea typeface="+mn-ea"/>
        <a:cs typeface="+mn-cs"/>
      </a:defRPr>
    </a:lvl8pPr>
    <a:lvl9pPr marL="6418580" algn="l" defTabSz="1604645"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74" userDrawn="1">
          <p15:clr>
            <a:srgbClr val="A4A3A4"/>
          </p15:clr>
        </p15:guide>
        <p15:guide id="2" pos="56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50" d="100"/>
          <a:sy n="50" d="100"/>
        </p:scale>
        <p:origin x="344" y="24"/>
      </p:cViewPr>
      <p:guideLst>
        <p:guide orient="horz" pos="3174"/>
        <p:guide pos="563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5/15/2025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5/15/2025</a:t>
            </a:fld>
            <a:endParaRPr lang="en-US"/>
          </a:p>
        </p:txBody>
      </p:sp>
      <p:sp>
        <p:nvSpPr>
          <p:cNvPr id="4" name="Slide Image Placeholder 3"/>
          <p:cNvSpPr>
            <a:spLocks noGrp="1" noRot="1" noChangeAspect="1"/>
          </p:cNvSpPr>
          <p:nvPr>
            <p:ph type="sldImg" idx="2"/>
          </p:nvPr>
        </p:nvSpPr>
        <p:spPr>
          <a:xfrm>
            <a:off x="673380" y="1143000"/>
            <a:ext cx="551124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500562" y="4592285"/>
            <a:ext cx="12151519" cy="2784537"/>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4500562" y="7354420"/>
            <a:ext cx="12151519" cy="2016125"/>
          </a:xfrm>
        </p:spPr>
        <p:txBody>
          <a:bodyPr/>
          <a:lstStyle>
            <a:lvl1pPr marL="0" indent="0" algn="l">
              <a:buNone/>
              <a:defRPr sz="3200" b="1">
                <a:solidFill>
                  <a:schemeClr val="tx2"/>
                </a:solidFill>
              </a:defRPr>
            </a:lvl1pPr>
            <a:lvl2pPr marL="802640" indent="0" algn="ctr">
              <a:buNone/>
            </a:lvl2pPr>
            <a:lvl3pPr marL="1604645" indent="0" algn="ctr">
              <a:buNone/>
            </a:lvl3pPr>
            <a:lvl4pPr marL="2407285" indent="0" algn="ctr">
              <a:buNone/>
            </a:lvl4pPr>
            <a:lvl5pPr marL="3209290" indent="0" algn="ctr">
              <a:buNone/>
            </a:lvl5pPr>
            <a:lvl6pPr marL="4011930" indent="0" algn="ctr">
              <a:buNone/>
            </a:lvl6pPr>
            <a:lvl7pPr marL="4813935" indent="0" algn="ctr">
              <a:buNone/>
            </a:lvl7pPr>
            <a:lvl8pPr marL="5616575" indent="0" algn="ctr">
              <a:buNone/>
            </a:lvl8pPr>
            <a:lvl9pPr marL="641858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15856775" y="1630784"/>
            <a:ext cx="3360208" cy="750094"/>
          </a:xfrm>
        </p:spPr>
        <p:txBody>
          <a:bodyPr/>
          <a:lstStyle/>
          <a:p>
            <a:fld id="{98FE42D9-48FF-4DD2-BB97-F22843DA182A}" type="datetimeFigureOut">
              <a:rPr lang="en-US" smtClean="0"/>
              <a:t>5/15/2025</a:t>
            </a:fld>
            <a:endParaRPr lang="en-US"/>
          </a:p>
        </p:txBody>
      </p:sp>
      <p:sp>
        <p:nvSpPr>
          <p:cNvPr id="17" name="Footer Placeholder 16"/>
          <p:cNvSpPr>
            <a:spLocks noGrp="1"/>
          </p:cNvSpPr>
          <p:nvPr>
            <p:ph type="ftr" sz="quarter" idx="11"/>
          </p:nvPr>
        </p:nvSpPr>
        <p:spPr bwMode="auto">
          <a:xfrm rot="5400000">
            <a:off x="14845657" y="6050876"/>
            <a:ext cx="5376333" cy="756095"/>
          </a:xfrm>
        </p:spPr>
        <p:txBody>
          <a:bodyPr/>
          <a:lstStyle/>
          <a:p>
            <a:endParaRPr lang="en-US"/>
          </a:p>
        </p:txBody>
      </p:sp>
      <p:sp>
        <p:nvSpPr>
          <p:cNvPr id="10" name="Rectangle 9"/>
          <p:cNvSpPr/>
          <p:nvPr userDrawn="1"/>
        </p:nvSpPr>
        <p:spPr bwMode="auto">
          <a:xfrm>
            <a:off x="750094" y="0"/>
            <a:ext cx="1200150" cy="10080625"/>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60468" tIns="80234" rIns="160468" bIns="80234" anchor="ctr"/>
          <a:lstStyle/>
          <a:p>
            <a:pPr algn="ctr" eaLnBrk="1" latinLnBrk="0" hangingPunct="1"/>
            <a:endParaRPr kumimoji="0" lang="en-US"/>
          </a:p>
        </p:txBody>
      </p:sp>
      <p:sp>
        <p:nvSpPr>
          <p:cNvPr id="12" name="Rectangle 11"/>
          <p:cNvSpPr/>
          <p:nvPr userDrawn="1"/>
        </p:nvSpPr>
        <p:spPr bwMode="auto">
          <a:xfrm>
            <a:off x="544037" y="0"/>
            <a:ext cx="206057" cy="10080625"/>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60468" tIns="80234" rIns="160468" bIns="80234" anchor="ctr"/>
          <a:lstStyle/>
          <a:p>
            <a:pPr algn="ctr" eaLnBrk="1" latinLnBrk="0" hangingPunct="1"/>
            <a:endParaRPr kumimoji="0" lang="en-US"/>
          </a:p>
        </p:txBody>
      </p:sp>
      <p:sp>
        <p:nvSpPr>
          <p:cNvPr id="14" name="Rectangle 13"/>
          <p:cNvSpPr/>
          <p:nvPr userDrawn="1"/>
        </p:nvSpPr>
        <p:spPr bwMode="auto">
          <a:xfrm>
            <a:off x="1950244" y="0"/>
            <a:ext cx="358061" cy="10080625"/>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60468" tIns="80234" rIns="160468" bIns="80234" anchor="ctr"/>
          <a:lstStyle/>
          <a:p>
            <a:pPr algn="ctr" eaLnBrk="1" latinLnBrk="0" hangingPunct="1"/>
            <a:endParaRPr kumimoji="0" lang="en-US"/>
          </a:p>
        </p:txBody>
      </p:sp>
      <p:sp>
        <p:nvSpPr>
          <p:cNvPr id="19" name="Rectangle 18"/>
          <p:cNvSpPr/>
          <p:nvPr userDrawn="1"/>
        </p:nvSpPr>
        <p:spPr bwMode="auto">
          <a:xfrm>
            <a:off x="2246974" y="0"/>
            <a:ext cx="453364" cy="10080625"/>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60468" tIns="80234" rIns="160468" bIns="80234" anchor="ctr"/>
          <a:lstStyle/>
          <a:p>
            <a:pPr algn="ctr" eaLnBrk="1" latinLnBrk="0" hangingPunct="1"/>
            <a:endParaRPr kumimoji="0" lang="en-US"/>
          </a:p>
        </p:txBody>
      </p:sp>
      <p:sp>
        <p:nvSpPr>
          <p:cNvPr id="11" name="Straight Connector 10"/>
          <p:cNvSpPr>
            <a:spLocks noChangeShapeType="1"/>
          </p:cNvSpPr>
          <p:nvPr userDrawn="1"/>
        </p:nvSpPr>
        <p:spPr bwMode="auto">
          <a:xfrm>
            <a:off x="209365" y="0"/>
            <a:ext cx="0" cy="10080625"/>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160468" tIns="80234" rIns="160468" bIns="80234" anchor="t" compatLnSpc="1"/>
          <a:lstStyle/>
          <a:p>
            <a:endParaRPr kumimoji="0" lang="en-US"/>
          </a:p>
        </p:txBody>
      </p:sp>
      <p:sp>
        <p:nvSpPr>
          <p:cNvPr id="18" name="Straight Connector 17"/>
          <p:cNvSpPr>
            <a:spLocks noChangeShapeType="1"/>
          </p:cNvSpPr>
          <p:nvPr userDrawn="1"/>
        </p:nvSpPr>
        <p:spPr bwMode="auto">
          <a:xfrm>
            <a:off x="1800225" y="0"/>
            <a:ext cx="0" cy="10080625"/>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160468" tIns="80234" rIns="160468" bIns="80234" anchor="t" compatLnSpc="1"/>
          <a:lstStyle/>
          <a:p>
            <a:endParaRPr kumimoji="0" lang="en-US"/>
          </a:p>
        </p:txBody>
      </p:sp>
      <p:sp>
        <p:nvSpPr>
          <p:cNvPr id="20" name="Straight Connector 19"/>
          <p:cNvSpPr>
            <a:spLocks noChangeShapeType="1"/>
          </p:cNvSpPr>
          <p:nvPr userDrawn="1"/>
        </p:nvSpPr>
        <p:spPr bwMode="auto">
          <a:xfrm>
            <a:off x="1681533" y="0"/>
            <a:ext cx="0" cy="10080625"/>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160468" tIns="80234" rIns="160468" bIns="80234" anchor="t" compatLnSpc="1"/>
          <a:lstStyle/>
          <a:p>
            <a:endParaRPr kumimoji="0" lang="en-US"/>
          </a:p>
        </p:txBody>
      </p:sp>
      <p:sp>
        <p:nvSpPr>
          <p:cNvPr id="16" name="Straight Connector 15"/>
          <p:cNvSpPr>
            <a:spLocks noChangeShapeType="1"/>
          </p:cNvSpPr>
          <p:nvPr userDrawn="1"/>
        </p:nvSpPr>
        <p:spPr bwMode="auto">
          <a:xfrm>
            <a:off x="3399323" y="0"/>
            <a:ext cx="0" cy="10080625"/>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160468" tIns="80234" rIns="160468" bIns="80234" anchor="t" compatLnSpc="1"/>
          <a:lstStyle/>
          <a:p>
            <a:endParaRPr kumimoji="0" lang="en-US"/>
          </a:p>
        </p:txBody>
      </p:sp>
      <p:sp>
        <p:nvSpPr>
          <p:cNvPr id="15" name="Straight Connector 14"/>
          <p:cNvSpPr>
            <a:spLocks noChangeShapeType="1"/>
          </p:cNvSpPr>
          <p:nvPr userDrawn="1"/>
        </p:nvSpPr>
        <p:spPr bwMode="auto">
          <a:xfrm>
            <a:off x="2100263" y="0"/>
            <a:ext cx="0" cy="10080625"/>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160468" tIns="80234" rIns="160468" bIns="80234" anchor="t" compatLnSpc="1"/>
          <a:lstStyle/>
          <a:p>
            <a:endParaRPr kumimoji="0" lang="en-US"/>
          </a:p>
        </p:txBody>
      </p:sp>
      <p:sp>
        <p:nvSpPr>
          <p:cNvPr id="22" name="Straight Connector 21"/>
          <p:cNvSpPr>
            <a:spLocks noChangeShapeType="1"/>
          </p:cNvSpPr>
          <p:nvPr userDrawn="1"/>
        </p:nvSpPr>
        <p:spPr bwMode="auto">
          <a:xfrm>
            <a:off x="17942904" y="0"/>
            <a:ext cx="0" cy="10080625"/>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160468" tIns="80234" rIns="160468" bIns="80234" anchor="t" compatLnSpc="1"/>
          <a:lstStyle/>
          <a:p>
            <a:endParaRPr kumimoji="0" lang="en-US"/>
          </a:p>
        </p:txBody>
      </p:sp>
      <p:sp>
        <p:nvSpPr>
          <p:cNvPr id="27" name="Rectangle 26"/>
          <p:cNvSpPr/>
          <p:nvPr userDrawn="1"/>
        </p:nvSpPr>
        <p:spPr bwMode="auto">
          <a:xfrm>
            <a:off x="2400300" y="0"/>
            <a:ext cx="150019" cy="10080625"/>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60468" tIns="80234" rIns="160468" bIns="80234" anchor="ctr"/>
          <a:lstStyle/>
          <a:p>
            <a:pPr algn="ctr" eaLnBrk="1" latinLnBrk="0" hangingPunct="1"/>
            <a:endParaRPr kumimoji="0" lang="en-US" dirty="0"/>
          </a:p>
        </p:txBody>
      </p:sp>
      <p:sp>
        <p:nvSpPr>
          <p:cNvPr id="21" name="Oval 20"/>
          <p:cNvSpPr/>
          <p:nvPr userDrawn="1"/>
        </p:nvSpPr>
        <p:spPr bwMode="auto">
          <a:xfrm>
            <a:off x="1200150" y="5040313"/>
            <a:ext cx="2550319" cy="1904118"/>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60468" tIns="80234" rIns="160468" bIns="80234" anchor="ctr"/>
          <a:lstStyle/>
          <a:p>
            <a:pPr algn="ctr" eaLnBrk="1" latinLnBrk="0" hangingPunct="1"/>
            <a:endParaRPr kumimoji="0" lang="en-US" dirty="0"/>
          </a:p>
        </p:txBody>
      </p:sp>
      <p:sp>
        <p:nvSpPr>
          <p:cNvPr id="23" name="Oval 22"/>
          <p:cNvSpPr/>
          <p:nvPr userDrawn="1"/>
        </p:nvSpPr>
        <p:spPr bwMode="auto">
          <a:xfrm>
            <a:off x="2578338" y="7153675"/>
            <a:ext cx="1262804" cy="94283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60468" tIns="80234" rIns="160468" bIns="80234" anchor="ctr"/>
          <a:lstStyle/>
          <a:p>
            <a:pPr algn="ctr" eaLnBrk="1" latinLnBrk="0" hangingPunct="1"/>
            <a:endParaRPr kumimoji="0" lang="en-US" dirty="0"/>
          </a:p>
        </p:txBody>
      </p:sp>
      <p:sp>
        <p:nvSpPr>
          <p:cNvPr id="24" name="Oval 23"/>
          <p:cNvSpPr/>
          <p:nvPr userDrawn="1"/>
        </p:nvSpPr>
        <p:spPr bwMode="auto">
          <a:xfrm>
            <a:off x="2148064" y="8085419"/>
            <a:ext cx="270034" cy="201613"/>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60468" tIns="80234" rIns="160468" bIns="80234" anchor="ctr"/>
          <a:lstStyle/>
          <a:p>
            <a:pPr algn="ctr" eaLnBrk="1" latinLnBrk="0" hangingPunct="1"/>
            <a:endParaRPr kumimoji="0" lang="en-US" dirty="0"/>
          </a:p>
        </p:txBody>
      </p:sp>
      <p:sp>
        <p:nvSpPr>
          <p:cNvPr id="26" name="Oval 25"/>
          <p:cNvSpPr/>
          <p:nvPr userDrawn="1"/>
        </p:nvSpPr>
        <p:spPr bwMode="auto">
          <a:xfrm>
            <a:off x="3276409" y="8508048"/>
            <a:ext cx="540068" cy="4032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60468" tIns="80234" rIns="160468" bIns="80234" anchor="ctr"/>
          <a:lstStyle/>
          <a:p>
            <a:pPr algn="ctr" eaLnBrk="1" latinLnBrk="0" hangingPunct="1"/>
            <a:endParaRPr kumimoji="0" lang="en-US" dirty="0"/>
          </a:p>
        </p:txBody>
      </p:sp>
      <p:sp>
        <p:nvSpPr>
          <p:cNvPr id="25" name="Oval 24"/>
          <p:cNvSpPr/>
          <p:nvPr userDrawn="1"/>
        </p:nvSpPr>
        <p:spPr>
          <a:xfrm>
            <a:off x="3750469" y="6608410"/>
            <a:ext cx="720090" cy="537633"/>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60468" tIns="80234" rIns="160468" bIns="80234"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2609665" y="7244736"/>
            <a:ext cx="1200150" cy="760712"/>
          </a:xfrm>
        </p:spPr>
        <p:txBody>
          <a:bodyPr/>
          <a:lstStyle/>
          <a:p>
            <a:fld id="{C32E444B-A324-4F19-8E87-7AC30E07319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8FE42D9-48FF-4DD2-BB97-F22843DA182A}" type="datetimeFigureOut">
              <a:rPr lang="en-US" smtClean="0"/>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2E444B-A324-4F19-8E87-7AC30E07319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51631" y="403695"/>
            <a:ext cx="3300413" cy="86012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00113" y="403693"/>
            <a:ext cx="11851481" cy="86012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8FE42D9-48FF-4DD2-BB97-F22843DA182A}" type="datetimeFigureOut">
              <a:rPr lang="en-US" smtClean="0"/>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2E444B-A324-4F19-8E87-7AC30E07319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900112" y="2352146"/>
            <a:ext cx="14701838" cy="7163964"/>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98FE42D9-48FF-4DD2-BB97-F22843DA182A}" type="datetimeFigureOut">
              <a:rPr lang="en-US" smtClean="0"/>
              <a:t>5/15/2025</a:t>
            </a:fld>
            <a:endParaRPr lang="en-US"/>
          </a:p>
        </p:txBody>
      </p:sp>
      <p:sp>
        <p:nvSpPr>
          <p:cNvPr id="9" name="Slide Number Placeholder 8"/>
          <p:cNvSpPr>
            <a:spLocks noGrp="1"/>
          </p:cNvSpPr>
          <p:nvPr>
            <p:ph type="sldNum" sz="quarter" idx="15"/>
          </p:nvPr>
        </p:nvSpPr>
        <p:spPr/>
        <p:txBody>
          <a:bodyPr rtlCol="0"/>
          <a:lstStyle/>
          <a:p>
            <a:fld id="{C32E444B-A324-4F19-8E87-7AC30E073197}"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00562" y="4256264"/>
            <a:ext cx="12151519" cy="3018587"/>
          </a:xfrm>
        </p:spPr>
        <p:txBody>
          <a:bodyPr/>
          <a:lstStyle>
            <a:lvl1pPr algn="l">
              <a:buNone/>
              <a:defRPr sz="5300" b="1" cap="small" baseline="0"/>
            </a:lvl1pPr>
          </a:lstStyle>
          <a:p>
            <a:r>
              <a:rPr kumimoji="0" lang="en-US"/>
              <a:t>Click to edit Master title style</a:t>
            </a:r>
          </a:p>
        </p:txBody>
      </p:sp>
      <p:sp>
        <p:nvSpPr>
          <p:cNvPr id="3" name="Text Placeholder 2"/>
          <p:cNvSpPr>
            <a:spLocks noGrp="1"/>
          </p:cNvSpPr>
          <p:nvPr>
            <p:ph type="body" idx="1"/>
          </p:nvPr>
        </p:nvSpPr>
        <p:spPr>
          <a:xfrm>
            <a:off x="4500562" y="7364457"/>
            <a:ext cx="12151519" cy="2016125"/>
          </a:xfrm>
        </p:spPr>
        <p:txBody>
          <a:bodyPr anchor="t"/>
          <a:lstStyle>
            <a:lvl1pPr marL="0" indent="0">
              <a:buNone/>
              <a:defRPr sz="3200" b="1">
                <a:solidFill>
                  <a:schemeClr val="tx2"/>
                </a:solidFill>
              </a:defRPr>
            </a:lvl1pPr>
            <a:lvl2pPr>
              <a:buNone/>
              <a:defRPr sz="3200">
                <a:solidFill>
                  <a:schemeClr val="tx1">
                    <a:tint val="75000"/>
                  </a:schemeClr>
                </a:solidFill>
              </a:defRPr>
            </a:lvl2pPr>
            <a:lvl3pPr>
              <a:buNone/>
              <a:defRPr sz="2800">
                <a:solidFill>
                  <a:schemeClr val="tx1">
                    <a:tint val="75000"/>
                  </a:schemeClr>
                </a:solidFill>
              </a:defRPr>
            </a:lvl3pPr>
            <a:lvl4pPr>
              <a:buNone/>
              <a:defRPr sz="2500">
                <a:solidFill>
                  <a:schemeClr val="tx1">
                    <a:tint val="75000"/>
                  </a:schemeClr>
                </a:solidFill>
              </a:defRPr>
            </a:lvl4pPr>
            <a:lvl5pPr>
              <a:buNone/>
              <a:defRPr sz="25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15854088" y="1625397"/>
            <a:ext cx="3360208" cy="750094"/>
          </a:xfrm>
        </p:spPr>
        <p:txBody>
          <a:bodyPr/>
          <a:lstStyle/>
          <a:p>
            <a:fld id="{98FE42D9-48FF-4DD2-BB97-F22843DA182A}" type="datetimeFigureOut">
              <a:rPr lang="en-US" smtClean="0"/>
              <a:t>5/15/2025</a:t>
            </a:fld>
            <a:endParaRPr lang="en-US"/>
          </a:p>
        </p:txBody>
      </p:sp>
      <p:sp>
        <p:nvSpPr>
          <p:cNvPr id="5" name="Footer Placeholder 4"/>
          <p:cNvSpPr>
            <a:spLocks noGrp="1"/>
          </p:cNvSpPr>
          <p:nvPr>
            <p:ph type="ftr" sz="quarter" idx="11"/>
          </p:nvPr>
        </p:nvSpPr>
        <p:spPr bwMode="auto">
          <a:xfrm rot="5400000">
            <a:off x="14846025" y="6046671"/>
            <a:ext cx="5376333" cy="756095"/>
          </a:xfrm>
        </p:spPr>
        <p:txBody>
          <a:bodyPr/>
          <a:lstStyle/>
          <a:p>
            <a:endParaRPr lang="en-US"/>
          </a:p>
        </p:txBody>
      </p:sp>
      <p:sp>
        <p:nvSpPr>
          <p:cNvPr id="9" name="Rectangle 8"/>
          <p:cNvSpPr/>
          <p:nvPr/>
        </p:nvSpPr>
        <p:spPr bwMode="auto">
          <a:xfrm>
            <a:off x="750094" y="0"/>
            <a:ext cx="1200150" cy="10080625"/>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60468" tIns="80234" rIns="160468" bIns="80234" anchor="ctr"/>
          <a:lstStyle/>
          <a:p>
            <a:pPr algn="ctr" eaLnBrk="1" latinLnBrk="0" hangingPunct="1"/>
            <a:endParaRPr kumimoji="0" lang="en-US"/>
          </a:p>
        </p:txBody>
      </p:sp>
      <p:sp>
        <p:nvSpPr>
          <p:cNvPr id="10" name="Rectangle 9"/>
          <p:cNvSpPr/>
          <p:nvPr/>
        </p:nvSpPr>
        <p:spPr bwMode="auto">
          <a:xfrm>
            <a:off x="544037" y="0"/>
            <a:ext cx="206057" cy="10080625"/>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60468" tIns="80234" rIns="160468" bIns="80234" anchor="ctr"/>
          <a:lstStyle/>
          <a:p>
            <a:pPr algn="ctr" eaLnBrk="1" latinLnBrk="0" hangingPunct="1"/>
            <a:endParaRPr kumimoji="0" lang="en-US"/>
          </a:p>
        </p:txBody>
      </p:sp>
      <p:sp>
        <p:nvSpPr>
          <p:cNvPr id="11" name="Rectangle 10"/>
          <p:cNvSpPr/>
          <p:nvPr/>
        </p:nvSpPr>
        <p:spPr bwMode="auto">
          <a:xfrm>
            <a:off x="1950244" y="0"/>
            <a:ext cx="358061" cy="10080625"/>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60468" tIns="80234" rIns="160468" bIns="80234" anchor="ctr"/>
          <a:lstStyle/>
          <a:p>
            <a:pPr algn="ctr" eaLnBrk="1" latinLnBrk="0" hangingPunct="1"/>
            <a:endParaRPr kumimoji="0" lang="en-US"/>
          </a:p>
        </p:txBody>
      </p:sp>
      <p:sp>
        <p:nvSpPr>
          <p:cNvPr id="12" name="Rectangle 11"/>
          <p:cNvSpPr/>
          <p:nvPr/>
        </p:nvSpPr>
        <p:spPr bwMode="auto">
          <a:xfrm>
            <a:off x="2246974" y="0"/>
            <a:ext cx="453364" cy="10080625"/>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60468" tIns="80234" rIns="160468" bIns="80234" anchor="ctr"/>
          <a:lstStyle/>
          <a:p>
            <a:pPr algn="ctr" eaLnBrk="1" latinLnBrk="0" hangingPunct="1"/>
            <a:endParaRPr kumimoji="0" lang="en-US"/>
          </a:p>
        </p:txBody>
      </p:sp>
      <p:sp>
        <p:nvSpPr>
          <p:cNvPr id="13" name="Straight Connector 12"/>
          <p:cNvSpPr>
            <a:spLocks noChangeShapeType="1"/>
          </p:cNvSpPr>
          <p:nvPr/>
        </p:nvSpPr>
        <p:spPr bwMode="auto">
          <a:xfrm>
            <a:off x="209365" y="0"/>
            <a:ext cx="0" cy="10080625"/>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160468" tIns="80234" rIns="160468" bIns="80234" anchor="t" compatLnSpc="1"/>
          <a:lstStyle/>
          <a:p>
            <a:endParaRPr kumimoji="0" lang="en-US"/>
          </a:p>
        </p:txBody>
      </p:sp>
      <p:sp>
        <p:nvSpPr>
          <p:cNvPr id="14" name="Straight Connector 13"/>
          <p:cNvSpPr>
            <a:spLocks noChangeShapeType="1"/>
          </p:cNvSpPr>
          <p:nvPr/>
        </p:nvSpPr>
        <p:spPr bwMode="auto">
          <a:xfrm>
            <a:off x="1800225" y="0"/>
            <a:ext cx="0" cy="10080625"/>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160468" tIns="80234" rIns="160468" bIns="80234" anchor="t" compatLnSpc="1"/>
          <a:lstStyle/>
          <a:p>
            <a:endParaRPr kumimoji="0" lang="en-US"/>
          </a:p>
        </p:txBody>
      </p:sp>
      <p:sp>
        <p:nvSpPr>
          <p:cNvPr id="15" name="Straight Connector 14"/>
          <p:cNvSpPr>
            <a:spLocks noChangeShapeType="1"/>
          </p:cNvSpPr>
          <p:nvPr/>
        </p:nvSpPr>
        <p:spPr bwMode="auto">
          <a:xfrm>
            <a:off x="1681533" y="0"/>
            <a:ext cx="0" cy="10080625"/>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160468" tIns="80234" rIns="160468" bIns="80234" anchor="t" compatLnSpc="1"/>
          <a:lstStyle/>
          <a:p>
            <a:endParaRPr kumimoji="0" lang="en-US"/>
          </a:p>
        </p:txBody>
      </p:sp>
      <p:sp>
        <p:nvSpPr>
          <p:cNvPr id="16" name="Straight Connector 15"/>
          <p:cNvSpPr>
            <a:spLocks noChangeShapeType="1"/>
          </p:cNvSpPr>
          <p:nvPr/>
        </p:nvSpPr>
        <p:spPr bwMode="auto">
          <a:xfrm>
            <a:off x="3399323" y="0"/>
            <a:ext cx="0" cy="10080625"/>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160468" tIns="80234" rIns="160468" bIns="80234" anchor="t" compatLnSpc="1"/>
          <a:lstStyle/>
          <a:p>
            <a:endParaRPr kumimoji="0" lang="en-US"/>
          </a:p>
        </p:txBody>
      </p:sp>
      <p:sp>
        <p:nvSpPr>
          <p:cNvPr id="17" name="Straight Connector 16"/>
          <p:cNvSpPr>
            <a:spLocks noChangeShapeType="1"/>
          </p:cNvSpPr>
          <p:nvPr/>
        </p:nvSpPr>
        <p:spPr bwMode="auto">
          <a:xfrm>
            <a:off x="2100263" y="0"/>
            <a:ext cx="0" cy="10080625"/>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160468" tIns="80234" rIns="160468" bIns="80234" anchor="t" compatLnSpc="1"/>
          <a:lstStyle/>
          <a:p>
            <a:endParaRPr kumimoji="0" lang="en-US"/>
          </a:p>
        </p:txBody>
      </p:sp>
      <p:sp>
        <p:nvSpPr>
          <p:cNvPr id="18" name="Rectangle 17"/>
          <p:cNvSpPr/>
          <p:nvPr/>
        </p:nvSpPr>
        <p:spPr bwMode="auto">
          <a:xfrm>
            <a:off x="2400300" y="0"/>
            <a:ext cx="150019" cy="10080625"/>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60468" tIns="80234" rIns="160468" bIns="80234" anchor="ctr"/>
          <a:lstStyle/>
          <a:p>
            <a:pPr algn="ctr" eaLnBrk="1" latinLnBrk="0" hangingPunct="1"/>
            <a:endParaRPr kumimoji="0" lang="en-US" dirty="0"/>
          </a:p>
        </p:txBody>
      </p:sp>
      <p:sp>
        <p:nvSpPr>
          <p:cNvPr id="19" name="Oval 18"/>
          <p:cNvSpPr/>
          <p:nvPr/>
        </p:nvSpPr>
        <p:spPr bwMode="auto">
          <a:xfrm>
            <a:off x="1200150" y="5040313"/>
            <a:ext cx="2550319" cy="1904118"/>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60468" tIns="80234" rIns="160468" bIns="80234" anchor="ctr"/>
          <a:lstStyle/>
          <a:p>
            <a:pPr algn="ctr" eaLnBrk="1" latinLnBrk="0" hangingPunct="1"/>
            <a:endParaRPr kumimoji="0" lang="en-US" dirty="0"/>
          </a:p>
        </p:txBody>
      </p:sp>
      <p:sp>
        <p:nvSpPr>
          <p:cNvPr id="20" name="Oval 19"/>
          <p:cNvSpPr/>
          <p:nvPr/>
        </p:nvSpPr>
        <p:spPr bwMode="auto">
          <a:xfrm>
            <a:off x="2608011" y="7153675"/>
            <a:ext cx="1262804" cy="94283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60468" tIns="80234" rIns="160468" bIns="80234" anchor="ctr"/>
          <a:lstStyle/>
          <a:p>
            <a:pPr algn="ctr" eaLnBrk="1" latinLnBrk="0" hangingPunct="1"/>
            <a:endParaRPr kumimoji="0" lang="en-US" dirty="0"/>
          </a:p>
        </p:txBody>
      </p:sp>
      <p:sp>
        <p:nvSpPr>
          <p:cNvPr id="21" name="Oval 20"/>
          <p:cNvSpPr/>
          <p:nvPr/>
        </p:nvSpPr>
        <p:spPr bwMode="auto">
          <a:xfrm>
            <a:off x="2148064" y="8085419"/>
            <a:ext cx="270034" cy="201613"/>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60468" tIns="80234" rIns="160468" bIns="80234" anchor="ctr"/>
          <a:lstStyle/>
          <a:p>
            <a:pPr algn="ctr" eaLnBrk="1" latinLnBrk="0" hangingPunct="1"/>
            <a:endParaRPr kumimoji="0" lang="en-US" dirty="0"/>
          </a:p>
        </p:txBody>
      </p:sp>
      <p:sp>
        <p:nvSpPr>
          <p:cNvPr id="22" name="Oval 21"/>
          <p:cNvSpPr/>
          <p:nvPr/>
        </p:nvSpPr>
        <p:spPr bwMode="auto">
          <a:xfrm>
            <a:off x="3276409" y="8512528"/>
            <a:ext cx="540068" cy="4032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60468" tIns="80234" rIns="160468" bIns="80234" anchor="ctr"/>
          <a:lstStyle/>
          <a:p>
            <a:pPr algn="ctr" eaLnBrk="1" latinLnBrk="0" hangingPunct="1"/>
            <a:endParaRPr kumimoji="0" lang="en-US" dirty="0"/>
          </a:p>
        </p:txBody>
      </p:sp>
      <p:sp>
        <p:nvSpPr>
          <p:cNvPr id="23" name="Oval 22"/>
          <p:cNvSpPr/>
          <p:nvPr/>
        </p:nvSpPr>
        <p:spPr bwMode="auto">
          <a:xfrm>
            <a:off x="3699360" y="6585021"/>
            <a:ext cx="720090" cy="537633"/>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60468" tIns="80234" rIns="160468" bIns="80234" anchor="ctr"/>
          <a:lstStyle/>
          <a:p>
            <a:pPr algn="ctr" eaLnBrk="1" latinLnBrk="0" hangingPunct="1"/>
            <a:endParaRPr kumimoji="0" lang="en-US" dirty="0"/>
          </a:p>
        </p:txBody>
      </p:sp>
      <p:sp>
        <p:nvSpPr>
          <p:cNvPr id="26" name="Straight Connector 25"/>
          <p:cNvSpPr>
            <a:spLocks noChangeShapeType="1"/>
          </p:cNvSpPr>
          <p:nvPr/>
        </p:nvSpPr>
        <p:spPr bwMode="auto">
          <a:xfrm>
            <a:off x="17911577" y="0"/>
            <a:ext cx="0" cy="10080625"/>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160468" tIns="80234" rIns="160468" bIns="80234" anchor="t" compatLnSpc="1"/>
          <a:lstStyle/>
          <a:p>
            <a:endParaRPr kumimoji="0" lang="en-US"/>
          </a:p>
        </p:txBody>
      </p:sp>
      <p:sp>
        <p:nvSpPr>
          <p:cNvPr id="6" name="Slide Number Placeholder 5"/>
          <p:cNvSpPr>
            <a:spLocks noGrp="1"/>
          </p:cNvSpPr>
          <p:nvPr>
            <p:ph type="sldNum" sz="quarter" idx="12"/>
          </p:nvPr>
        </p:nvSpPr>
        <p:spPr bwMode="auto">
          <a:xfrm>
            <a:off x="2639338" y="7244736"/>
            <a:ext cx="1200150" cy="760712"/>
          </a:xfrm>
        </p:spPr>
        <p:txBody>
          <a:bodyPr/>
          <a:lstStyle/>
          <a:p>
            <a:fld id="{C32E444B-A324-4F19-8E87-7AC30E07319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98FE42D9-48FF-4DD2-BB97-F22843DA182A}" type="datetimeFigureOut">
              <a:rPr lang="en-US" smtClean="0"/>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2E444B-A324-4F19-8E87-7AC30E073197}" type="slidenum">
              <a:rPr lang="en-US" smtClean="0"/>
              <a:t>‹#›</a:t>
            </a:fld>
            <a:endParaRPr lang="en-US"/>
          </a:p>
        </p:txBody>
      </p:sp>
      <p:sp>
        <p:nvSpPr>
          <p:cNvPr id="9" name="Content Placeholder 8"/>
          <p:cNvSpPr>
            <a:spLocks noGrp="1"/>
          </p:cNvSpPr>
          <p:nvPr>
            <p:ph sz="quarter" idx="1"/>
          </p:nvPr>
        </p:nvSpPr>
        <p:spPr>
          <a:xfrm>
            <a:off x="900113" y="2352146"/>
            <a:ext cx="7200900" cy="6720417"/>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8407051" y="2352146"/>
            <a:ext cx="7200900" cy="6720417"/>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00113" y="401358"/>
            <a:ext cx="14851856" cy="1680104"/>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98FE42D9-48FF-4DD2-BB97-F22843DA182A}" type="datetimeFigureOut">
              <a:rPr lang="en-US" smtClean="0"/>
              <a:t>5/15/2025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2E444B-A324-4F19-8E87-7AC30E073197}" type="slidenum">
              <a:rPr lang="en-US" smtClean="0"/>
              <a:t>‹#›</a:t>
            </a:fld>
            <a:endParaRPr lang="en-US"/>
          </a:p>
        </p:txBody>
      </p:sp>
      <p:sp>
        <p:nvSpPr>
          <p:cNvPr id="11" name="Content Placeholder 10"/>
          <p:cNvSpPr>
            <a:spLocks noGrp="1"/>
          </p:cNvSpPr>
          <p:nvPr>
            <p:ph sz="quarter" idx="2"/>
          </p:nvPr>
        </p:nvSpPr>
        <p:spPr>
          <a:xfrm>
            <a:off x="900113" y="3472215"/>
            <a:ext cx="7200900" cy="5712354"/>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8607326" y="3472215"/>
            <a:ext cx="7200900" cy="5712354"/>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900113" y="2307343"/>
            <a:ext cx="7200900" cy="967740"/>
          </a:xfrm>
          <a:prstGeom prst="roundRect">
            <a:avLst>
              <a:gd name="adj" fmla="val 16667"/>
            </a:avLst>
          </a:prstGeom>
          <a:solidFill>
            <a:schemeClr val="accent1"/>
          </a:solidFill>
        </p:spPr>
        <p:txBody>
          <a:bodyPr rtlCol="0" anchor="ctr">
            <a:noAutofit/>
          </a:bodyPr>
          <a:lstStyle>
            <a:lvl1pPr marL="0" indent="0">
              <a:buFontTx/>
              <a:buNone/>
              <a:defRPr sz="35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8551069" y="2307343"/>
            <a:ext cx="7200900" cy="967740"/>
          </a:xfrm>
          <a:prstGeom prst="roundRect">
            <a:avLst>
              <a:gd name="adj" fmla="val 16667"/>
            </a:avLst>
          </a:prstGeom>
          <a:solidFill>
            <a:schemeClr val="accent1"/>
          </a:solidFill>
        </p:spPr>
        <p:txBody>
          <a:bodyPr rtlCol="0" anchor="ctr">
            <a:noAutofit/>
          </a:bodyPr>
          <a:lstStyle>
            <a:lvl1pPr marL="0" indent="0">
              <a:buFontTx/>
              <a:buNone/>
              <a:defRPr sz="35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98FE42D9-48FF-4DD2-BB97-F22843DA182A}" type="datetimeFigureOut">
              <a:rPr lang="en-US" smtClean="0"/>
              <a:t>5/15/2025</a:t>
            </a:fld>
            <a:endParaRPr lang="en-US"/>
          </a:p>
        </p:txBody>
      </p:sp>
      <p:sp>
        <p:nvSpPr>
          <p:cNvPr id="7" name="Slide Number Placeholder 6"/>
          <p:cNvSpPr>
            <a:spLocks noGrp="1"/>
          </p:cNvSpPr>
          <p:nvPr>
            <p:ph type="sldNum" sz="quarter" idx="11"/>
          </p:nvPr>
        </p:nvSpPr>
        <p:spPr/>
        <p:txBody>
          <a:bodyPr rtlCol="0"/>
          <a:lstStyle/>
          <a:p>
            <a:fld id="{C32E444B-A324-4F19-8E87-7AC30E073197}"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E42D9-48FF-4DD2-BB97-F22843DA182A}" type="datetimeFigureOut">
              <a:rPr lang="en-US" smtClean="0"/>
              <a:t>5/15/2025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2E444B-A324-4F19-8E87-7AC30E07319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7252156" y="0"/>
            <a:ext cx="0" cy="10080625"/>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160468" tIns="80234" rIns="160468" bIns="80234" anchor="t" compatLnSpc="1"/>
          <a:lstStyle/>
          <a:p>
            <a:endParaRPr kumimoji="0" lang="en-US" dirty="0"/>
          </a:p>
        </p:txBody>
      </p:sp>
      <p:sp>
        <p:nvSpPr>
          <p:cNvPr id="2" name="Title 1"/>
          <p:cNvSpPr>
            <a:spLocks noGrp="1"/>
          </p:cNvSpPr>
          <p:nvPr>
            <p:ph type="title"/>
          </p:nvPr>
        </p:nvSpPr>
        <p:spPr>
          <a:xfrm rot="5400000">
            <a:off x="8212018" y="4590256"/>
            <a:ext cx="9274175" cy="900113"/>
          </a:xfrm>
        </p:spPr>
        <p:txBody>
          <a:bodyPr anchor="b"/>
          <a:lstStyle>
            <a:lvl1pPr algn="l">
              <a:buNone/>
              <a:defRPr sz="3500" b="1" cap="small" baseline="0"/>
            </a:lvl1pPr>
          </a:lstStyle>
          <a:p>
            <a:r>
              <a:rPr kumimoji="0" lang="en-US"/>
              <a:t>Click to edit Master title style</a:t>
            </a:r>
          </a:p>
        </p:txBody>
      </p:sp>
      <p:sp>
        <p:nvSpPr>
          <p:cNvPr id="3" name="Text Placeholder 2"/>
          <p:cNvSpPr>
            <a:spLocks noGrp="1"/>
          </p:cNvSpPr>
          <p:nvPr>
            <p:ph type="body" idx="2"/>
          </p:nvPr>
        </p:nvSpPr>
        <p:spPr>
          <a:xfrm>
            <a:off x="13411676" y="403225"/>
            <a:ext cx="3006376" cy="7325254"/>
          </a:xfrm>
        </p:spPr>
        <p:txBody>
          <a:bodyPr/>
          <a:lstStyle>
            <a:lvl1pPr marL="0" indent="0">
              <a:spcBef>
                <a:spcPts val="700"/>
              </a:spcBef>
              <a:spcAft>
                <a:spcPts val="1755"/>
              </a:spcAft>
              <a:buNone/>
              <a:defRPr sz="2100"/>
            </a:lvl1pPr>
            <a:lvl2pPr>
              <a:buNone/>
              <a:defRPr sz="2100"/>
            </a:lvl2pPr>
            <a:lvl3pPr>
              <a:buNone/>
              <a:defRPr sz="1800"/>
            </a:lvl3pPr>
            <a:lvl4pPr>
              <a:buNone/>
              <a:defRPr sz="1600"/>
            </a:lvl4pPr>
            <a:lvl5pPr>
              <a:buNone/>
              <a:defRPr sz="16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12301538" y="0"/>
            <a:ext cx="0" cy="10080625"/>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160468" tIns="80234" rIns="160468" bIns="80234" anchor="t" compatLnSpc="1"/>
          <a:lstStyle/>
          <a:p>
            <a:endParaRPr kumimoji="0" lang="en-US" dirty="0"/>
          </a:p>
        </p:txBody>
      </p:sp>
      <p:sp>
        <p:nvSpPr>
          <p:cNvPr id="9" name="Straight Connector 8"/>
          <p:cNvSpPr>
            <a:spLocks noChangeShapeType="1"/>
          </p:cNvSpPr>
          <p:nvPr/>
        </p:nvSpPr>
        <p:spPr bwMode="auto">
          <a:xfrm>
            <a:off x="12191083" y="0"/>
            <a:ext cx="0" cy="10080625"/>
          </a:xfrm>
          <a:prstGeom prst="line">
            <a:avLst/>
          </a:prstGeom>
          <a:noFill/>
          <a:ln w="12700" cap="flat" cmpd="sng" algn="ctr">
            <a:solidFill>
              <a:schemeClr val="accent1"/>
            </a:solidFill>
            <a:prstDash val="solid"/>
            <a:round/>
            <a:headEnd type="none" w="med" len="med"/>
            <a:tailEnd type="none" w="med" len="med"/>
          </a:ln>
          <a:effectLst/>
        </p:spPr>
        <p:txBody>
          <a:bodyPr vert="horz" wrap="square" lIns="160468" tIns="80234" rIns="160468" bIns="80234" anchor="t" compatLnSpc="1"/>
          <a:lstStyle/>
          <a:p>
            <a:endParaRPr kumimoji="0" lang="en-US" dirty="0"/>
          </a:p>
        </p:txBody>
      </p:sp>
      <p:sp>
        <p:nvSpPr>
          <p:cNvPr id="11" name="Straight Connector 10"/>
          <p:cNvSpPr>
            <a:spLocks noChangeShapeType="1"/>
          </p:cNvSpPr>
          <p:nvPr/>
        </p:nvSpPr>
        <p:spPr bwMode="auto">
          <a:xfrm>
            <a:off x="17702213" y="0"/>
            <a:ext cx="0" cy="10080625"/>
          </a:xfrm>
          <a:prstGeom prst="line">
            <a:avLst/>
          </a:prstGeom>
          <a:noFill/>
          <a:ln w="19050" cap="flat" cmpd="sng" algn="ctr">
            <a:solidFill>
              <a:schemeClr val="accent1"/>
            </a:solidFill>
            <a:prstDash val="solid"/>
            <a:round/>
            <a:headEnd type="none" w="med" len="med"/>
            <a:tailEnd type="none" w="med" len="med"/>
          </a:ln>
          <a:effectLst/>
        </p:spPr>
        <p:txBody>
          <a:bodyPr vert="horz" wrap="square" lIns="160468" tIns="80234" rIns="160468" bIns="80234" anchor="t" compatLnSpc="1"/>
          <a:lstStyle/>
          <a:p>
            <a:endParaRPr kumimoji="0" lang="en-US"/>
          </a:p>
        </p:txBody>
      </p:sp>
      <p:sp>
        <p:nvSpPr>
          <p:cNvPr id="12" name="Rectangle 11"/>
          <p:cNvSpPr/>
          <p:nvPr/>
        </p:nvSpPr>
        <p:spPr bwMode="auto">
          <a:xfrm>
            <a:off x="17402175" y="0"/>
            <a:ext cx="600075" cy="10080625"/>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60468" tIns="80234" rIns="160468" bIns="80234" anchor="ctr"/>
          <a:lstStyle/>
          <a:p>
            <a:pPr algn="ctr" eaLnBrk="1" latinLnBrk="0" hangingPunct="1"/>
            <a:endParaRPr kumimoji="0" lang="en-US"/>
          </a:p>
        </p:txBody>
      </p:sp>
      <p:sp>
        <p:nvSpPr>
          <p:cNvPr id="13" name="Straight Connector 12"/>
          <p:cNvSpPr>
            <a:spLocks noChangeShapeType="1"/>
          </p:cNvSpPr>
          <p:nvPr/>
        </p:nvSpPr>
        <p:spPr bwMode="auto">
          <a:xfrm>
            <a:off x="17552194" y="0"/>
            <a:ext cx="0" cy="10080625"/>
          </a:xfrm>
          <a:prstGeom prst="line">
            <a:avLst/>
          </a:prstGeom>
          <a:noFill/>
          <a:ln w="9525" cap="flat" cmpd="sng" algn="ctr">
            <a:solidFill>
              <a:schemeClr val="accent1"/>
            </a:solidFill>
            <a:prstDash val="solid"/>
            <a:round/>
            <a:headEnd type="none" w="med" len="med"/>
            <a:tailEnd type="none" w="med" len="med"/>
          </a:ln>
          <a:effectLst/>
        </p:spPr>
        <p:txBody>
          <a:bodyPr vert="horz" wrap="square" lIns="160468" tIns="80234" rIns="160468" bIns="80234" anchor="t" compatLnSpc="1"/>
          <a:lstStyle/>
          <a:p>
            <a:endParaRPr kumimoji="0" lang="en-US"/>
          </a:p>
        </p:txBody>
      </p:sp>
      <p:sp>
        <p:nvSpPr>
          <p:cNvPr id="14" name="Oval 13"/>
          <p:cNvSpPr/>
          <p:nvPr/>
        </p:nvSpPr>
        <p:spPr>
          <a:xfrm>
            <a:off x="16058007" y="8400521"/>
            <a:ext cx="1080135" cy="80645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60468" tIns="80234" rIns="160468" bIns="80234" anchor="ctr"/>
          <a:lstStyle/>
          <a:p>
            <a:pPr algn="ctr" eaLnBrk="1" latinLnBrk="0" hangingPunct="1"/>
            <a:endParaRPr kumimoji="0" lang="en-US" dirty="0"/>
          </a:p>
        </p:txBody>
      </p:sp>
      <p:sp>
        <p:nvSpPr>
          <p:cNvPr id="18" name="Content Placeholder 17"/>
          <p:cNvSpPr>
            <a:spLocks noGrp="1"/>
          </p:cNvSpPr>
          <p:nvPr>
            <p:ph sz="quarter" idx="1"/>
          </p:nvPr>
        </p:nvSpPr>
        <p:spPr>
          <a:xfrm>
            <a:off x="600075" y="403225"/>
            <a:ext cx="11101388" cy="9301057"/>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98FE42D9-48FF-4DD2-BB97-F22843DA182A}" type="datetimeFigureOut">
              <a:rPr lang="en-US" smtClean="0"/>
              <a:t>5/15/2025</a:t>
            </a:fld>
            <a:endParaRPr lang="en-US"/>
          </a:p>
        </p:txBody>
      </p:sp>
      <p:sp>
        <p:nvSpPr>
          <p:cNvPr id="22" name="Slide Number Placeholder 21"/>
          <p:cNvSpPr>
            <a:spLocks noGrp="1"/>
          </p:cNvSpPr>
          <p:nvPr>
            <p:ph type="sldNum" sz="quarter" idx="15"/>
          </p:nvPr>
        </p:nvSpPr>
        <p:spPr/>
        <p:txBody>
          <a:bodyPr rtlCol="0"/>
          <a:lstStyle/>
          <a:p>
            <a:fld id="{C32E444B-A324-4F19-8E87-7AC30E073197}"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7252156" y="0"/>
            <a:ext cx="0" cy="10080625"/>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160468" tIns="80234" rIns="160468" bIns="80234" anchor="t" compatLnSpc="1"/>
          <a:lstStyle/>
          <a:p>
            <a:endParaRPr kumimoji="0" lang="en-US"/>
          </a:p>
        </p:txBody>
      </p:sp>
      <p:sp>
        <p:nvSpPr>
          <p:cNvPr id="13" name="Oval 12"/>
          <p:cNvSpPr/>
          <p:nvPr/>
        </p:nvSpPr>
        <p:spPr>
          <a:xfrm>
            <a:off x="16058007" y="8400521"/>
            <a:ext cx="1080135" cy="80645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60468" tIns="80234" rIns="160468" bIns="80234" anchor="ctr"/>
          <a:lstStyle/>
          <a:p>
            <a:pPr algn="ctr" eaLnBrk="1" latinLnBrk="0" hangingPunct="1"/>
            <a:endParaRPr kumimoji="0" lang="en-US" dirty="0"/>
          </a:p>
        </p:txBody>
      </p:sp>
      <p:sp>
        <p:nvSpPr>
          <p:cNvPr id="2" name="Title 1"/>
          <p:cNvSpPr>
            <a:spLocks noGrp="1"/>
          </p:cNvSpPr>
          <p:nvPr>
            <p:ph type="title"/>
          </p:nvPr>
        </p:nvSpPr>
        <p:spPr>
          <a:xfrm rot="5400000">
            <a:off x="8169263" y="4590256"/>
            <a:ext cx="9274175" cy="900113"/>
          </a:xfrm>
        </p:spPr>
        <p:txBody>
          <a:bodyPr anchor="b"/>
          <a:lstStyle>
            <a:lvl1pPr algn="l">
              <a:buNone/>
              <a:defRPr sz="3500" b="1"/>
            </a:lvl1pPr>
          </a:lstStyle>
          <a:p>
            <a:r>
              <a:rPr kumimoji="0" lang="en-US"/>
              <a:t>Click to edit Master title style</a:t>
            </a:r>
          </a:p>
        </p:txBody>
      </p:sp>
      <p:sp>
        <p:nvSpPr>
          <p:cNvPr id="3" name="Picture Placeholder 2"/>
          <p:cNvSpPr>
            <a:spLocks noGrp="1"/>
          </p:cNvSpPr>
          <p:nvPr>
            <p:ph type="pic" idx="1"/>
          </p:nvPr>
        </p:nvSpPr>
        <p:spPr>
          <a:xfrm>
            <a:off x="0" y="0"/>
            <a:ext cx="12151519" cy="10080625"/>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56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13320165" y="389224"/>
            <a:ext cx="3000375" cy="7284932"/>
          </a:xfrm>
        </p:spPr>
        <p:txBody>
          <a:bodyPr rot="0" spcFirstLastPara="0" vertOverflow="overflow" horzOverflow="overflow" vert="horz" wrap="square" lIns="160468" tIns="80234" rIns="160468" bIns="80234" numCol="1" spcCol="481404" rtlCol="0" fromWordArt="0" anchor="t" anchorCtr="0" forceAA="0" compatLnSpc="1">
            <a:normAutofit/>
          </a:bodyPr>
          <a:lstStyle>
            <a:lvl1pPr marL="0" indent="0">
              <a:spcBef>
                <a:spcPts val="175"/>
              </a:spcBef>
              <a:spcAft>
                <a:spcPts val="700"/>
              </a:spcAft>
              <a:buFontTx/>
              <a:buNone/>
              <a:defRPr sz="2100"/>
            </a:lvl1pPr>
            <a:lvl2pPr>
              <a:defRPr sz="2100"/>
            </a:lvl2pPr>
            <a:lvl3pPr>
              <a:defRPr sz="1800"/>
            </a:lvl3pPr>
            <a:lvl4pPr>
              <a:defRPr sz="1600"/>
            </a:lvl4pPr>
            <a:lvl5pPr>
              <a:defRPr sz="16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17702213" y="0"/>
            <a:ext cx="0" cy="10080625"/>
          </a:xfrm>
          <a:prstGeom prst="line">
            <a:avLst/>
          </a:prstGeom>
          <a:noFill/>
          <a:ln w="9525" cap="flat" cmpd="sng" algn="ctr">
            <a:solidFill>
              <a:schemeClr val="tx1"/>
            </a:solidFill>
            <a:prstDash val="solid"/>
            <a:round/>
            <a:headEnd type="none" w="med" len="med"/>
            <a:tailEnd type="none" w="med" len="med"/>
          </a:ln>
          <a:effectLst/>
        </p:spPr>
        <p:txBody>
          <a:bodyPr vert="horz" wrap="square" lIns="160468" tIns="80234" rIns="160468" bIns="80234" anchor="t" compatLnSpc="1"/>
          <a:lstStyle/>
          <a:p>
            <a:endParaRPr kumimoji="0" lang="en-US"/>
          </a:p>
        </p:txBody>
      </p:sp>
      <p:sp>
        <p:nvSpPr>
          <p:cNvPr id="11" name="Rectangle 10"/>
          <p:cNvSpPr/>
          <p:nvPr/>
        </p:nvSpPr>
        <p:spPr bwMode="auto">
          <a:xfrm>
            <a:off x="17402175" y="0"/>
            <a:ext cx="600075" cy="10080625"/>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60468" tIns="80234" rIns="160468" bIns="80234" anchor="ctr"/>
          <a:lstStyle/>
          <a:p>
            <a:pPr algn="ctr" eaLnBrk="1" latinLnBrk="0" hangingPunct="1"/>
            <a:endParaRPr kumimoji="0" lang="en-US"/>
          </a:p>
        </p:txBody>
      </p:sp>
      <p:sp>
        <p:nvSpPr>
          <p:cNvPr id="12" name="Straight Connector 11"/>
          <p:cNvSpPr>
            <a:spLocks noChangeShapeType="1"/>
          </p:cNvSpPr>
          <p:nvPr/>
        </p:nvSpPr>
        <p:spPr bwMode="auto">
          <a:xfrm>
            <a:off x="17552194" y="0"/>
            <a:ext cx="0" cy="10080625"/>
          </a:xfrm>
          <a:prstGeom prst="line">
            <a:avLst/>
          </a:prstGeom>
          <a:noFill/>
          <a:ln w="9525" cap="flat" cmpd="sng" algn="ctr">
            <a:solidFill>
              <a:schemeClr val="accent1"/>
            </a:solidFill>
            <a:prstDash val="solid"/>
            <a:round/>
            <a:headEnd type="none" w="med" len="med"/>
            <a:tailEnd type="none" w="med" len="med"/>
          </a:ln>
          <a:effectLst/>
        </p:spPr>
        <p:txBody>
          <a:bodyPr vert="horz" wrap="square" lIns="160468" tIns="80234" rIns="160468" bIns="80234" anchor="t" compatLnSpc="1"/>
          <a:lstStyle/>
          <a:p>
            <a:endParaRPr kumimoji="0" lang="en-US"/>
          </a:p>
        </p:txBody>
      </p:sp>
      <p:sp>
        <p:nvSpPr>
          <p:cNvPr id="19" name="Straight Connector 18"/>
          <p:cNvSpPr>
            <a:spLocks noChangeShapeType="1"/>
          </p:cNvSpPr>
          <p:nvPr/>
        </p:nvSpPr>
        <p:spPr bwMode="auto">
          <a:xfrm>
            <a:off x="12301538" y="0"/>
            <a:ext cx="0" cy="10080625"/>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160468" tIns="80234" rIns="160468" bIns="80234" anchor="t" compatLnSpc="1"/>
          <a:lstStyle/>
          <a:p>
            <a:endParaRPr kumimoji="0" lang="en-US" dirty="0"/>
          </a:p>
        </p:txBody>
      </p:sp>
      <p:sp>
        <p:nvSpPr>
          <p:cNvPr id="20" name="Straight Connector 19"/>
          <p:cNvSpPr>
            <a:spLocks noChangeShapeType="1"/>
          </p:cNvSpPr>
          <p:nvPr/>
        </p:nvSpPr>
        <p:spPr bwMode="auto">
          <a:xfrm>
            <a:off x="12191083" y="0"/>
            <a:ext cx="0" cy="10080625"/>
          </a:xfrm>
          <a:prstGeom prst="line">
            <a:avLst/>
          </a:prstGeom>
          <a:noFill/>
          <a:ln w="12700" cap="flat" cmpd="sng" algn="ctr">
            <a:solidFill>
              <a:schemeClr val="accent1"/>
            </a:solidFill>
            <a:prstDash val="solid"/>
            <a:round/>
            <a:headEnd type="none" w="med" len="med"/>
            <a:tailEnd type="none" w="med" len="med"/>
          </a:ln>
          <a:effectLst/>
        </p:spPr>
        <p:txBody>
          <a:bodyPr vert="horz" wrap="square" lIns="160468" tIns="80234" rIns="160468" bIns="80234" anchor="t" compatLnSpc="1"/>
          <a:lstStyle/>
          <a:p>
            <a:endParaRPr kumimoji="0" lang="en-US" dirty="0"/>
          </a:p>
        </p:txBody>
      </p:sp>
      <p:sp>
        <p:nvSpPr>
          <p:cNvPr id="17" name="Date Placeholder 16"/>
          <p:cNvSpPr>
            <a:spLocks noGrp="1"/>
          </p:cNvSpPr>
          <p:nvPr>
            <p:ph type="dt" sz="half" idx="10"/>
          </p:nvPr>
        </p:nvSpPr>
        <p:spPr/>
        <p:txBody>
          <a:bodyPr rtlCol="0"/>
          <a:lstStyle/>
          <a:p>
            <a:fld id="{98FE42D9-48FF-4DD2-BB97-F22843DA182A}" type="datetimeFigureOut">
              <a:rPr lang="en-US" smtClean="0"/>
              <a:t>5/15/2025</a:t>
            </a:fld>
            <a:endParaRPr lang="en-US"/>
          </a:p>
        </p:txBody>
      </p:sp>
      <p:sp>
        <p:nvSpPr>
          <p:cNvPr id="18" name="Slide Number Placeholder 17"/>
          <p:cNvSpPr>
            <a:spLocks noGrp="1"/>
          </p:cNvSpPr>
          <p:nvPr>
            <p:ph type="sldNum" sz="quarter" idx="11"/>
          </p:nvPr>
        </p:nvSpPr>
        <p:spPr/>
        <p:txBody>
          <a:bodyPr rtlCol="0"/>
          <a:lstStyle/>
          <a:p>
            <a:fld id="{C32E444B-A324-4F19-8E87-7AC30E073197}"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7252156" y="0"/>
            <a:ext cx="0" cy="10080625"/>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160468" tIns="80234" rIns="160468" bIns="80234" anchor="t" compatLnSpc="1"/>
          <a:lstStyle/>
          <a:p>
            <a:endParaRPr kumimoji="0" lang="en-US" dirty="0"/>
          </a:p>
        </p:txBody>
      </p:sp>
      <p:sp>
        <p:nvSpPr>
          <p:cNvPr id="22" name="Title Placeholder 21"/>
          <p:cNvSpPr>
            <a:spLocks noGrp="1"/>
          </p:cNvSpPr>
          <p:nvPr>
            <p:ph type="title"/>
          </p:nvPr>
        </p:nvSpPr>
        <p:spPr>
          <a:xfrm>
            <a:off x="900112" y="403693"/>
            <a:ext cx="14701838" cy="1680104"/>
          </a:xfrm>
          <a:prstGeom prst="rect">
            <a:avLst/>
          </a:prstGeom>
        </p:spPr>
        <p:txBody>
          <a:bodyPr vert="horz" lIns="160468" tIns="80234" rIns="160468" bIns="80234" anchor="b">
            <a:normAutofit/>
          </a:bodyPr>
          <a:lstStyle/>
          <a:p>
            <a:r>
              <a:rPr kumimoji="0" lang="en-US"/>
              <a:t>Click to edit Master title style</a:t>
            </a:r>
          </a:p>
        </p:txBody>
      </p:sp>
      <p:sp>
        <p:nvSpPr>
          <p:cNvPr id="13" name="Text Placeholder 12"/>
          <p:cNvSpPr>
            <a:spLocks noGrp="1"/>
          </p:cNvSpPr>
          <p:nvPr>
            <p:ph type="body" idx="1"/>
          </p:nvPr>
        </p:nvSpPr>
        <p:spPr>
          <a:xfrm>
            <a:off x="900112" y="2352146"/>
            <a:ext cx="14701838" cy="7163964"/>
          </a:xfrm>
          <a:prstGeom prst="rect">
            <a:avLst/>
          </a:prstGeom>
        </p:spPr>
        <p:txBody>
          <a:bodyPr vert="horz" lIns="160468" tIns="80234" rIns="160468" bIns="80234">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15443624" y="1494431"/>
            <a:ext cx="2956983" cy="756095"/>
          </a:xfrm>
          <a:prstGeom prst="rect">
            <a:avLst/>
          </a:prstGeom>
        </p:spPr>
        <p:txBody>
          <a:bodyPr vert="horz" lIns="160468" tIns="80234" rIns="160468" bIns="80234" anchor="ctr" anchorCtr="0"/>
          <a:lstStyle>
            <a:lvl1pPr algn="r" eaLnBrk="1" latinLnBrk="0" hangingPunct="1">
              <a:defRPr kumimoji="0" sz="2100">
                <a:solidFill>
                  <a:schemeClr val="tx2"/>
                </a:solidFill>
              </a:defRPr>
            </a:lvl1pPr>
          </a:lstStyle>
          <a:p>
            <a:fld id="{98FE42D9-48FF-4DD2-BB97-F22843DA182A}" type="datetimeFigureOut">
              <a:rPr lang="en-US" smtClean="0"/>
              <a:t>5/15/2025</a:t>
            </a:fld>
            <a:endParaRPr lang="en-US"/>
          </a:p>
        </p:txBody>
      </p:sp>
      <p:sp>
        <p:nvSpPr>
          <p:cNvPr id="3" name="Footer Placeholder 2"/>
          <p:cNvSpPr>
            <a:spLocks noGrp="1"/>
          </p:cNvSpPr>
          <p:nvPr>
            <p:ph type="ftr" sz="quarter" idx="3"/>
          </p:nvPr>
        </p:nvSpPr>
        <p:spPr>
          <a:xfrm rot="5400000">
            <a:off x="14560176" y="5402168"/>
            <a:ext cx="4704292" cy="720090"/>
          </a:xfrm>
          <a:prstGeom prst="rect">
            <a:avLst/>
          </a:prstGeom>
        </p:spPr>
        <p:txBody>
          <a:bodyPr vert="horz" lIns="160468" tIns="80234" rIns="160468" bIns="80234" anchor="ctr" anchorCtr="0"/>
          <a:lstStyle>
            <a:lvl1pPr algn="l" eaLnBrk="1" latinLnBrk="0" hangingPunct="1">
              <a:defRPr kumimoji="0" sz="2100">
                <a:solidFill>
                  <a:schemeClr val="tx2"/>
                </a:solidFill>
              </a:defRPr>
            </a:lvl1pPr>
          </a:lstStyle>
          <a:p>
            <a:endParaRPr lang="en-US"/>
          </a:p>
        </p:txBody>
      </p:sp>
      <p:sp>
        <p:nvSpPr>
          <p:cNvPr id="7" name="Straight Connector 6"/>
          <p:cNvSpPr>
            <a:spLocks noChangeShapeType="1"/>
          </p:cNvSpPr>
          <p:nvPr/>
        </p:nvSpPr>
        <p:spPr bwMode="auto">
          <a:xfrm>
            <a:off x="150019" y="0"/>
            <a:ext cx="0" cy="10080625"/>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160468" tIns="80234" rIns="160468" bIns="80234" anchor="t" compatLnSpc="1"/>
          <a:lstStyle/>
          <a:p>
            <a:endParaRPr kumimoji="0" lang="en-US"/>
          </a:p>
        </p:txBody>
      </p:sp>
      <p:sp>
        <p:nvSpPr>
          <p:cNvPr id="9" name="Straight Connector 8"/>
          <p:cNvSpPr>
            <a:spLocks noChangeShapeType="1"/>
          </p:cNvSpPr>
          <p:nvPr/>
        </p:nvSpPr>
        <p:spPr bwMode="auto">
          <a:xfrm>
            <a:off x="17702213" y="0"/>
            <a:ext cx="0" cy="10080625"/>
          </a:xfrm>
          <a:prstGeom prst="line">
            <a:avLst/>
          </a:prstGeom>
          <a:noFill/>
          <a:ln w="19050" cap="flat" cmpd="sng" algn="ctr">
            <a:solidFill>
              <a:schemeClr val="accent1"/>
            </a:solidFill>
            <a:prstDash val="solid"/>
            <a:round/>
            <a:headEnd type="none" w="med" len="med"/>
            <a:tailEnd type="none" w="med" len="med"/>
          </a:ln>
          <a:effectLst/>
        </p:spPr>
        <p:txBody>
          <a:bodyPr vert="horz" wrap="square" lIns="160468" tIns="80234" rIns="160468" bIns="80234" anchor="t" compatLnSpc="1"/>
          <a:lstStyle/>
          <a:p>
            <a:endParaRPr kumimoji="0" lang="en-US"/>
          </a:p>
        </p:txBody>
      </p:sp>
      <p:sp>
        <p:nvSpPr>
          <p:cNvPr id="10" name="Rectangle 9"/>
          <p:cNvSpPr/>
          <p:nvPr/>
        </p:nvSpPr>
        <p:spPr bwMode="auto">
          <a:xfrm>
            <a:off x="17402175" y="0"/>
            <a:ext cx="600075" cy="10080625"/>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60468" tIns="80234" rIns="160468" bIns="80234" anchor="ctr"/>
          <a:lstStyle/>
          <a:p>
            <a:pPr algn="ctr" eaLnBrk="1" latinLnBrk="0" hangingPunct="1"/>
            <a:endParaRPr kumimoji="0" lang="en-US"/>
          </a:p>
        </p:txBody>
      </p:sp>
      <p:sp>
        <p:nvSpPr>
          <p:cNvPr id="11" name="Straight Connector 10"/>
          <p:cNvSpPr>
            <a:spLocks noChangeShapeType="1"/>
          </p:cNvSpPr>
          <p:nvPr/>
        </p:nvSpPr>
        <p:spPr bwMode="auto">
          <a:xfrm>
            <a:off x="17552194" y="0"/>
            <a:ext cx="0" cy="10080625"/>
          </a:xfrm>
          <a:prstGeom prst="line">
            <a:avLst/>
          </a:prstGeom>
          <a:noFill/>
          <a:ln w="9525" cap="flat" cmpd="sng" algn="ctr">
            <a:solidFill>
              <a:schemeClr val="accent1"/>
            </a:solidFill>
            <a:prstDash val="solid"/>
            <a:round/>
            <a:headEnd type="none" w="med" len="med"/>
            <a:tailEnd type="none" w="med" len="med"/>
          </a:ln>
          <a:effectLst/>
        </p:spPr>
        <p:txBody>
          <a:bodyPr vert="horz" wrap="square" lIns="160468" tIns="80234" rIns="160468" bIns="80234" anchor="t" compatLnSpc="1"/>
          <a:lstStyle/>
          <a:p>
            <a:endParaRPr kumimoji="0" lang="en-US"/>
          </a:p>
        </p:txBody>
      </p:sp>
      <p:sp>
        <p:nvSpPr>
          <p:cNvPr id="12" name="Oval 11"/>
          <p:cNvSpPr/>
          <p:nvPr/>
        </p:nvSpPr>
        <p:spPr>
          <a:xfrm>
            <a:off x="16058007" y="8400521"/>
            <a:ext cx="1080135" cy="80645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60468" tIns="80234" rIns="160468" bIns="80234"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16004000" y="8428522"/>
            <a:ext cx="1200150" cy="766128"/>
          </a:xfrm>
          <a:prstGeom prst="rect">
            <a:avLst/>
          </a:prstGeom>
        </p:spPr>
        <p:txBody>
          <a:bodyPr vert="horz" lIns="160468" tIns="80234" rIns="160468" bIns="80234" anchor="ctr"/>
          <a:lstStyle>
            <a:lvl1pPr algn="ctr" eaLnBrk="1" latinLnBrk="0" hangingPunct="1">
              <a:defRPr kumimoji="0" sz="2500" b="1">
                <a:solidFill>
                  <a:srgbClr val="FFFFFF"/>
                </a:solidFill>
              </a:defRPr>
            </a:lvl1pPr>
          </a:lstStyle>
          <a:p>
            <a:fld id="{C32E444B-A324-4F19-8E87-7AC30E07319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latinLnBrk="0" hangingPunct="1">
        <a:spcBef>
          <a:spcPct val="0"/>
        </a:spcBef>
        <a:buNone/>
        <a:defRPr kumimoji="0" sz="5300" b="0" kern="1200" cap="small" baseline="0">
          <a:solidFill>
            <a:schemeClr val="tx2"/>
          </a:solidFill>
          <a:latin typeface="+mj-lt"/>
          <a:ea typeface="+mj-ea"/>
          <a:cs typeface="+mj-cs"/>
        </a:defRPr>
      </a:lvl1pPr>
    </p:titleStyle>
    <p:bodyStyle>
      <a:lvl1pPr marL="481330" indent="-481330" algn="l" rtl="0" eaLnBrk="1" latinLnBrk="0" hangingPunct="1">
        <a:spcBef>
          <a:spcPts val="1055"/>
        </a:spcBef>
        <a:buClr>
          <a:schemeClr val="accent1"/>
        </a:buClr>
        <a:buSzPct val="70000"/>
        <a:buFont typeface="Wingdings" panose="05000000000000000000"/>
        <a:buChar char=""/>
        <a:defRPr kumimoji="0" sz="4200" kern="1200">
          <a:solidFill>
            <a:schemeClr val="tx1"/>
          </a:solidFill>
          <a:latin typeface="+mn-lt"/>
          <a:ea typeface="+mn-ea"/>
          <a:cs typeface="+mn-cs"/>
        </a:defRPr>
      </a:lvl1pPr>
      <a:lvl2pPr marL="1123315" indent="-481330" algn="l" rtl="0" eaLnBrk="1" latinLnBrk="0" hangingPunct="1">
        <a:spcBef>
          <a:spcPct val="20000"/>
        </a:spcBef>
        <a:buClr>
          <a:schemeClr val="accent1"/>
        </a:buClr>
        <a:buSzPct val="80000"/>
        <a:buFont typeface="Wingdings 2" panose="05020102010507070707"/>
        <a:buChar char=""/>
        <a:defRPr kumimoji="0" sz="3700" kern="1200">
          <a:solidFill>
            <a:schemeClr val="tx1"/>
          </a:solidFill>
          <a:latin typeface="+mn-lt"/>
          <a:ea typeface="+mn-ea"/>
          <a:cs typeface="+mn-cs"/>
        </a:defRPr>
      </a:lvl2pPr>
      <a:lvl3pPr marL="1604645" indent="-320675" algn="l" rtl="0" eaLnBrk="1" latinLnBrk="0" hangingPunct="1">
        <a:spcBef>
          <a:spcPct val="20000"/>
        </a:spcBef>
        <a:buClr>
          <a:schemeClr val="accent1">
            <a:shade val="75000"/>
          </a:schemeClr>
        </a:buClr>
        <a:buSzPct val="60000"/>
        <a:buFont typeface="Wingdings" panose="05000000000000000000"/>
        <a:buChar char=""/>
        <a:defRPr kumimoji="0" sz="3200" kern="1200">
          <a:solidFill>
            <a:schemeClr val="tx1"/>
          </a:solidFill>
          <a:latin typeface="+mn-lt"/>
          <a:ea typeface="+mn-ea"/>
          <a:cs typeface="+mn-cs"/>
        </a:defRPr>
      </a:lvl3pPr>
      <a:lvl4pPr marL="2085975" indent="-320675" algn="l" rtl="0" eaLnBrk="1" latinLnBrk="0" hangingPunct="1">
        <a:spcBef>
          <a:spcPct val="20000"/>
        </a:spcBef>
        <a:buClr>
          <a:schemeClr val="accent1">
            <a:tint val="60000"/>
          </a:schemeClr>
        </a:buClr>
        <a:buSzPct val="60000"/>
        <a:buFont typeface="Wingdings" panose="05000000000000000000"/>
        <a:buChar char=""/>
        <a:defRPr kumimoji="0" sz="3200" kern="1200">
          <a:solidFill>
            <a:schemeClr val="tx1"/>
          </a:solidFill>
          <a:latin typeface="+mn-lt"/>
          <a:ea typeface="+mn-ea"/>
          <a:cs typeface="+mn-cs"/>
        </a:defRPr>
      </a:lvl4pPr>
      <a:lvl5pPr marL="2567305" indent="-320675" algn="l" rtl="0" eaLnBrk="1" latinLnBrk="0" hangingPunct="1">
        <a:spcBef>
          <a:spcPct val="20000"/>
        </a:spcBef>
        <a:buClr>
          <a:schemeClr val="accent2">
            <a:tint val="60000"/>
          </a:schemeClr>
        </a:buClr>
        <a:buSzPct val="68000"/>
        <a:buFont typeface="Wingdings 2" panose="05020102010507070707"/>
        <a:buChar char=""/>
        <a:defRPr kumimoji="0" sz="2800" kern="1200">
          <a:solidFill>
            <a:schemeClr val="tx1"/>
          </a:solidFill>
          <a:latin typeface="+mn-lt"/>
          <a:ea typeface="+mn-ea"/>
          <a:cs typeface="+mn-cs"/>
        </a:defRPr>
      </a:lvl5pPr>
      <a:lvl6pPr marL="3048635" indent="-320675" algn="l" rtl="0" eaLnBrk="1" latinLnBrk="0" hangingPunct="1">
        <a:spcBef>
          <a:spcPct val="20000"/>
        </a:spcBef>
        <a:buClr>
          <a:schemeClr val="accent1"/>
        </a:buClr>
        <a:buChar char="•"/>
        <a:defRPr kumimoji="0" sz="2800" kern="1200">
          <a:solidFill>
            <a:schemeClr val="tx2"/>
          </a:solidFill>
          <a:latin typeface="+mn-lt"/>
          <a:ea typeface="+mn-ea"/>
          <a:cs typeface="+mn-cs"/>
        </a:defRPr>
      </a:lvl6pPr>
      <a:lvl7pPr marL="3530600" indent="-320675" algn="l" rtl="0" eaLnBrk="1" latinLnBrk="0" hangingPunct="1">
        <a:spcBef>
          <a:spcPct val="20000"/>
        </a:spcBef>
        <a:buClr>
          <a:schemeClr val="accent1">
            <a:tint val="60000"/>
          </a:schemeClr>
        </a:buClr>
        <a:buSzPct val="60000"/>
        <a:buFont typeface="Wingdings" panose="05000000000000000000"/>
        <a:buChar char=""/>
        <a:defRPr kumimoji="0" sz="2500" kern="1200" baseline="0">
          <a:solidFill>
            <a:schemeClr val="tx2"/>
          </a:solidFill>
          <a:latin typeface="+mn-lt"/>
          <a:ea typeface="+mn-ea"/>
          <a:cs typeface="+mn-cs"/>
        </a:defRPr>
      </a:lvl7pPr>
      <a:lvl8pPr marL="4011930" indent="-320675" algn="l" rtl="0" eaLnBrk="1" latinLnBrk="0" hangingPunct="1">
        <a:spcBef>
          <a:spcPct val="20000"/>
        </a:spcBef>
        <a:buClr>
          <a:schemeClr val="accent2"/>
        </a:buClr>
        <a:buChar char="•"/>
        <a:defRPr kumimoji="0" sz="2500" kern="1200" cap="small" baseline="0">
          <a:solidFill>
            <a:schemeClr val="tx2"/>
          </a:solidFill>
          <a:latin typeface="+mn-lt"/>
          <a:ea typeface="+mn-ea"/>
          <a:cs typeface="+mn-cs"/>
        </a:defRPr>
      </a:lvl8pPr>
      <a:lvl9pPr marL="4493260" indent="-320675" algn="l" rtl="0" eaLnBrk="1" latinLnBrk="0" hangingPunct="1">
        <a:spcBef>
          <a:spcPct val="20000"/>
        </a:spcBef>
        <a:buClr>
          <a:schemeClr val="accent1">
            <a:shade val="75000"/>
          </a:schemeClr>
        </a:buClr>
        <a:buChar char="•"/>
        <a:defRPr kumimoji="0" sz="25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802640" algn="l" rtl="0" eaLnBrk="1" latinLnBrk="0" hangingPunct="1">
        <a:defRPr kumimoji="0" kern="1200">
          <a:solidFill>
            <a:schemeClr val="tx1"/>
          </a:solidFill>
          <a:latin typeface="+mn-lt"/>
          <a:ea typeface="+mn-ea"/>
          <a:cs typeface="+mn-cs"/>
        </a:defRPr>
      </a:lvl2pPr>
      <a:lvl3pPr marL="1604645" algn="l" rtl="0" eaLnBrk="1" latinLnBrk="0" hangingPunct="1">
        <a:defRPr kumimoji="0" kern="1200">
          <a:solidFill>
            <a:schemeClr val="tx1"/>
          </a:solidFill>
          <a:latin typeface="+mn-lt"/>
          <a:ea typeface="+mn-ea"/>
          <a:cs typeface="+mn-cs"/>
        </a:defRPr>
      </a:lvl3pPr>
      <a:lvl4pPr marL="2407285" algn="l" rtl="0" eaLnBrk="1" latinLnBrk="0" hangingPunct="1">
        <a:defRPr kumimoji="0" kern="1200">
          <a:solidFill>
            <a:schemeClr val="tx1"/>
          </a:solidFill>
          <a:latin typeface="+mn-lt"/>
          <a:ea typeface="+mn-ea"/>
          <a:cs typeface="+mn-cs"/>
        </a:defRPr>
      </a:lvl4pPr>
      <a:lvl5pPr marL="3209290" algn="l" rtl="0" eaLnBrk="1" latinLnBrk="0" hangingPunct="1">
        <a:defRPr kumimoji="0" kern="1200">
          <a:solidFill>
            <a:schemeClr val="tx1"/>
          </a:solidFill>
          <a:latin typeface="+mn-lt"/>
          <a:ea typeface="+mn-ea"/>
          <a:cs typeface="+mn-cs"/>
        </a:defRPr>
      </a:lvl5pPr>
      <a:lvl6pPr marL="4011930" algn="l" rtl="0" eaLnBrk="1" latinLnBrk="0" hangingPunct="1">
        <a:defRPr kumimoji="0" kern="1200">
          <a:solidFill>
            <a:schemeClr val="tx1"/>
          </a:solidFill>
          <a:latin typeface="+mn-lt"/>
          <a:ea typeface="+mn-ea"/>
          <a:cs typeface="+mn-cs"/>
        </a:defRPr>
      </a:lvl6pPr>
      <a:lvl7pPr marL="4813935" algn="l" rtl="0" eaLnBrk="1" latinLnBrk="0" hangingPunct="1">
        <a:defRPr kumimoji="0" kern="1200">
          <a:solidFill>
            <a:schemeClr val="tx1"/>
          </a:solidFill>
          <a:latin typeface="+mn-lt"/>
          <a:ea typeface="+mn-ea"/>
          <a:cs typeface="+mn-cs"/>
        </a:defRPr>
      </a:lvl7pPr>
      <a:lvl8pPr marL="5616575" algn="l" rtl="0" eaLnBrk="1" latinLnBrk="0" hangingPunct="1">
        <a:defRPr kumimoji="0" kern="1200">
          <a:solidFill>
            <a:schemeClr val="tx1"/>
          </a:solidFill>
          <a:latin typeface="+mn-lt"/>
          <a:ea typeface="+mn-ea"/>
          <a:cs typeface="+mn-cs"/>
        </a:defRPr>
      </a:lvl8pPr>
      <a:lvl9pPr marL="641858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oi.org/10.1007/s41060-021-00302-z"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ojs.aaai.org/index.php/AAAI/article/view/4508"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arxiv.org/abs/2008.07939"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arxiv.org/abs/1703.06959"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dl.acm.org/doi/abs/10.5555/3504035.3504079"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00399" y="539718"/>
            <a:ext cx="12987342" cy="5842299"/>
          </a:xfrm>
        </p:spPr>
        <p:txBody>
          <a:bodyPr>
            <a:noAutofit/>
          </a:bodyPr>
          <a:lstStyle/>
          <a:p>
            <a:pPr marL="481330" lvl="0" indent="-481330" algn="ctr">
              <a:spcBef>
                <a:spcPts val="1055"/>
              </a:spcBef>
            </a:pPr>
            <a:r>
              <a:rPr lang="en-US" sz="7000" cap="none" dirty="0">
                <a:solidFill>
                  <a:schemeClr val="bg2">
                    <a:lumMod val="10000"/>
                  </a:schemeClr>
                </a:solidFill>
                <a:latin typeface="Garamond" panose="02020404030301010803" pitchFamily="18" charset="0"/>
                <a:ea typeface="+mn-ea"/>
                <a:cs typeface="Times New Roman" panose="02020603050405020304" pitchFamily="18" charset="0"/>
              </a:rPr>
              <a:t>Artificial Intelligence </a:t>
            </a:r>
            <a:br>
              <a:rPr lang="en-US" sz="7000" cap="none" dirty="0">
                <a:solidFill>
                  <a:schemeClr val="bg2">
                    <a:lumMod val="10000"/>
                  </a:schemeClr>
                </a:solidFill>
                <a:latin typeface="Garamond" panose="02020404030301010803" pitchFamily="18" charset="0"/>
                <a:ea typeface="+mn-ea"/>
                <a:cs typeface="Times New Roman" panose="02020603050405020304" pitchFamily="18" charset="0"/>
              </a:rPr>
            </a:br>
            <a:r>
              <a:rPr lang="en-US" sz="7000" cap="none" dirty="0">
                <a:solidFill>
                  <a:schemeClr val="bg2">
                    <a:lumMod val="10000"/>
                  </a:schemeClr>
                </a:solidFill>
                <a:latin typeface="Garamond" panose="02020404030301010803" pitchFamily="18" charset="0"/>
                <a:ea typeface="+mn-ea"/>
                <a:cs typeface="Times New Roman" panose="02020603050405020304" pitchFamily="18" charset="0"/>
              </a:rPr>
              <a:t>Blockchain Based Fake News Discrimination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795" y="-61595"/>
            <a:ext cx="14996160" cy="1273810"/>
          </a:xfrm>
        </p:spPr>
        <p:txBody>
          <a:bodyPr>
            <a:normAutofit/>
          </a:bodyPr>
          <a:lstStyle/>
          <a:p>
            <a:pPr algn="ctr"/>
            <a:r>
              <a:rPr lang="en-US" sz="6500" b="1" dirty="0">
                <a:solidFill>
                  <a:schemeClr val="tx1"/>
                </a:solidFill>
                <a:latin typeface="Garamond" panose="02020404030301010803" pitchFamily="18" charset="0"/>
                <a:cs typeface="Times New Roman" panose="02020603050405020304" pitchFamily="18" charset="0"/>
                <a:sym typeface="+mn-ea"/>
              </a:rPr>
              <a:t> </a:t>
            </a:r>
            <a:r>
              <a:rPr lang="en-US" sz="6500" b="1" dirty="0">
                <a:solidFill>
                  <a:srgbClr val="000000"/>
                </a:solidFill>
                <a:latin typeface="Garamond" panose="02020404030301010803" pitchFamily="18" charset="0"/>
                <a:cs typeface="Times New Roman" panose="02020603050405020304" pitchFamily="18" charset="0"/>
                <a:sym typeface="+mn-ea"/>
              </a:rPr>
              <a:t>Literature Survey</a:t>
            </a:r>
            <a:endParaRPr lang="en-US" sz="6500" dirty="0">
              <a:latin typeface="Garamond" panose="02020404030301010803" pitchFamily="18" charset="0"/>
            </a:endParaRPr>
          </a:p>
        </p:txBody>
      </p:sp>
      <p:graphicFrame>
        <p:nvGraphicFramePr>
          <p:cNvPr id="4" name="Content Placeholder 3"/>
          <p:cNvGraphicFramePr>
            <a:graphicFrameLocks noGrp="1"/>
          </p:cNvGraphicFramePr>
          <p:nvPr>
            <p:ph sz="quarter" idx="1"/>
          </p:nvPr>
        </p:nvGraphicFramePr>
        <p:xfrm>
          <a:off x="785755" y="1325536"/>
          <a:ext cx="16430738" cy="8175625"/>
        </p:xfrm>
        <a:graphic>
          <a:graphicData uri="http://schemas.openxmlformats.org/drawingml/2006/table">
            <a:tbl>
              <a:tblPr firstRow="1" bandRow="1">
                <a:tableStyleId>{F5AB1C69-6EDB-4FF4-983F-18BD219EF322}</a:tableStyleId>
              </a:tblPr>
              <a:tblGrid>
                <a:gridCol w="2500328">
                  <a:extLst>
                    <a:ext uri="{9D8B030D-6E8A-4147-A177-3AD203B41FA5}">
                      <a16:colId xmlns:a16="http://schemas.microsoft.com/office/drawing/2014/main" val="20000"/>
                    </a:ext>
                  </a:extLst>
                </a:gridCol>
                <a:gridCol w="2571768">
                  <a:extLst>
                    <a:ext uri="{9D8B030D-6E8A-4147-A177-3AD203B41FA5}">
                      <a16:colId xmlns:a16="http://schemas.microsoft.com/office/drawing/2014/main" val="20001"/>
                    </a:ext>
                  </a:extLst>
                </a:gridCol>
                <a:gridCol w="3357586">
                  <a:extLst>
                    <a:ext uri="{9D8B030D-6E8A-4147-A177-3AD203B41FA5}">
                      <a16:colId xmlns:a16="http://schemas.microsoft.com/office/drawing/2014/main" val="20002"/>
                    </a:ext>
                  </a:extLst>
                </a:gridCol>
                <a:gridCol w="2571768">
                  <a:extLst>
                    <a:ext uri="{9D8B030D-6E8A-4147-A177-3AD203B41FA5}">
                      <a16:colId xmlns:a16="http://schemas.microsoft.com/office/drawing/2014/main" val="20003"/>
                    </a:ext>
                  </a:extLst>
                </a:gridCol>
                <a:gridCol w="2492745">
                  <a:extLst>
                    <a:ext uri="{9D8B030D-6E8A-4147-A177-3AD203B41FA5}">
                      <a16:colId xmlns:a16="http://schemas.microsoft.com/office/drawing/2014/main" val="20004"/>
                    </a:ext>
                  </a:extLst>
                </a:gridCol>
                <a:gridCol w="2936543">
                  <a:extLst>
                    <a:ext uri="{9D8B030D-6E8A-4147-A177-3AD203B41FA5}">
                      <a16:colId xmlns:a16="http://schemas.microsoft.com/office/drawing/2014/main" val="20005"/>
                    </a:ext>
                  </a:extLst>
                </a:gridCol>
              </a:tblGrid>
              <a:tr h="951865">
                <a:tc>
                  <a:txBody>
                    <a:bodyPr/>
                    <a:lstStyle/>
                    <a:p>
                      <a:pPr algn="ctr">
                        <a:buNone/>
                      </a:pPr>
                      <a:r>
                        <a:rPr lang="en-US" sz="2500" dirty="0"/>
                        <a:t>TITLE</a:t>
                      </a:r>
                      <a:endParaRPr lang="en-US" sz="25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2500"/>
                        <a:t>AUTHOR</a:t>
                      </a:r>
                      <a:endParaRPr lang="en-US" sz="25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2500"/>
                        <a:t>METHODOLOGY</a:t>
                      </a:r>
                      <a:endParaRPr lang="en-US" sz="25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2500"/>
                        <a:t>PROPOSED SYSTEM </a:t>
                      </a:r>
                      <a:endParaRPr lang="en-US" sz="25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2500" dirty="0"/>
                        <a:t>CONS </a:t>
                      </a:r>
                      <a:endParaRPr lang="en-US" sz="25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2500"/>
                        <a:t>CONCLUSION </a:t>
                      </a:r>
                      <a:endParaRPr lang="en-US" sz="25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59193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kumimoji="0" lang="en-US" sz="2800" kern="1200" dirty="0">
                          <a:latin typeface="Garamond" panose="02020404030301010803" pitchFamily="18" charset="0"/>
                        </a:rPr>
                        <a:t>Fake news detection based on news content and social contexts: a transformer-based approach</a:t>
                      </a:r>
                    </a:p>
                    <a:p>
                      <a:pPr>
                        <a:buNone/>
                      </a:pPr>
                      <a:endParaRPr lang="en-US" sz="2400" b="1" dirty="0">
                        <a:latin typeface="Garamond" panose="02020404030301010803"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800" dirty="0">
                          <a:latin typeface="Garamond" panose="02020404030301010803" pitchFamily="18" charset="0"/>
                        </a:rPr>
                        <a:t>Raza, S., Ding, C. </a:t>
                      </a:r>
                    </a:p>
                    <a:p>
                      <a:pPr marL="0" marR="0" indent="0" algn="l" defTabSz="914400" rtl="0" eaLnBrk="1" fontAlgn="auto" latinLnBrk="0" hangingPunct="1">
                        <a:lnSpc>
                          <a:spcPct val="100000"/>
                        </a:lnSpc>
                        <a:spcBef>
                          <a:spcPts val="0"/>
                        </a:spcBef>
                        <a:spcAft>
                          <a:spcPts val="0"/>
                        </a:spcAft>
                        <a:buClrTx/>
                        <a:buSzTx/>
                        <a:buFontTx/>
                        <a:buNone/>
                        <a:defRPr/>
                      </a:pPr>
                      <a:endParaRPr lang="en-US" sz="2800" dirty="0">
                        <a:latin typeface="Garamond" panose="02020404030301010803" pitchFamily="18" charset="0"/>
                      </a:endParaRPr>
                    </a:p>
                    <a:p>
                      <a:pPr marL="0" marR="0" indent="0" algn="l" defTabSz="914400" rtl="0" eaLnBrk="1" fontAlgn="auto" latinLnBrk="0" hangingPunct="1">
                        <a:lnSpc>
                          <a:spcPct val="100000"/>
                        </a:lnSpc>
                        <a:spcBef>
                          <a:spcPts val="0"/>
                        </a:spcBef>
                        <a:spcAft>
                          <a:spcPts val="0"/>
                        </a:spcAft>
                        <a:buClrTx/>
                        <a:buSzTx/>
                        <a:buFontTx/>
                        <a:buNone/>
                        <a:defRPr/>
                      </a:pPr>
                      <a:r>
                        <a:rPr lang="en-US" sz="2800" dirty="0">
                          <a:latin typeface="Garamond" panose="02020404030301010803" pitchFamily="18" charset="0"/>
                        </a:rPr>
                        <a:t>Link:</a:t>
                      </a:r>
                      <a:endParaRPr lang="en-US" sz="2800" dirty="0">
                        <a:latin typeface="Garamond" panose="02020404030301010803" pitchFamily="18" charset="0"/>
                        <a:hlinkClick r:id="rId2"/>
                      </a:endParaRPr>
                    </a:p>
                    <a:p>
                      <a:pPr marL="0" marR="0" indent="0" algn="l" defTabSz="914400" rtl="0" eaLnBrk="1" fontAlgn="auto" latinLnBrk="0" hangingPunct="1">
                        <a:lnSpc>
                          <a:spcPct val="100000"/>
                        </a:lnSpc>
                        <a:spcBef>
                          <a:spcPts val="0"/>
                        </a:spcBef>
                        <a:spcAft>
                          <a:spcPts val="0"/>
                        </a:spcAft>
                        <a:buClrTx/>
                        <a:buSzTx/>
                        <a:buFontTx/>
                        <a:buNone/>
                        <a:defRPr/>
                      </a:pPr>
                      <a:r>
                        <a:rPr lang="en-US" sz="2800" dirty="0">
                          <a:latin typeface="Garamond" panose="02020404030301010803" pitchFamily="18" charset="0"/>
                          <a:hlinkClick r:id="rId2"/>
                        </a:rPr>
                        <a:t>https://doi.org/10.1007/s41060-021-00302-z</a:t>
                      </a:r>
                      <a:r>
                        <a:rPr lang="en-US" sz="2800" dirty="0">
                          <a:latin typeface="Garamond" panose="02020404030301010803" pitchFamily="18" charset="0"/>
                        </a:rPr>
                        <a:t> </a:t>
                      </a:r>
                    </a:p>
                    <a:p>
                      <a:pPr>
                        <a:buNone/>
                      </a:pPr>
                      <a:endParaRPr lang="en-US" sz="2500" b="1" dirty="0">
                        <a:latin typeface="Garamond" panose="02020404030301010803"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2600" dirty="0">
                          <a:latin typeface="Garamond" panose="02020404030301010803" pitchFamily="18" charset="0"/>
                        </a:rPr>
                        <a:t>The methodology involves collecting real-world data, applying the proposed model to exploit information from news articles and social contexts, and using an effective labeling technique to mitigate the issue of label scarcity. Experimental evaluations are conducted to compare the model's performance with baseline methods.</a:t>
                      </a:r>
                      <a:endParaRPr lang="en-US" sz="2600" dirty="0">
                        <a:latin typeface="Garamond" panose="02020404030301010803"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buNone/>
                      </a:pPr>
                      <a:r>
                        <a:rPr lang="en-US" sz="2400" dirty="0">
                          <a:latin typeface="Garamond" panose="02020404030301010803" pitchFamily="18" charset="0"/>
                        </a:rPr>
                        <a:t>The proposed framework utilizes a Transformer architecture, consisting of an encoder to learn representations from fake news data and a decoder to predict future behavior based on past observations. This approach integrates various features from news content and social contexts to enhance classification accuracy.</a:t>
                      </a:r>
                      <a:endParaRPr lang="en-US" sz="2300" dirty="0">
                        <a:latin typeface="Garamond" panose="02020404030301010803"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2600" dirty="0">
                          <a:latin typeface="Garamond" panose="02020404030301010803" pitchFamily="18" charset="0"/>
                        </a:rPr>
                        <a:t>potential vulnerability of the stored data to unauthorized access, which could compromise the integrity of the news content. Additionally, the reliance on a centralized system for data storage may pose risks in terms of data availability and resilience against attacks.</a:t>
                      </a:r>
                      <a:endParaRPr lang="en-US" sz="2600" dirty="0">
                        <a:latin typeface="Garamond" panose="02020404030301010803"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2600" dirty="0">
                          <a:latin typeface="Garamond" panose="02020404030301010803" pitchFamily="18" charset="0"/>
                        </a:rPr>
                        <a:t>: The proposed fake news detection framework demonstrates the potential for early detection with high accuracy, addressing critical challenges in the field. The incorporation of both news content and social context features significantly enhances the model's capability to identify misinformation effectively.</a:t>
                      </a:r>
                      <a:endParaRPr lang="en-US" sz="2600" dirty="0">
                        <a:latin typeface="Garamond" panose="02020404030301010803"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795" y="-61595"/>
            <a:ext cx="14996160" cy="1273810"/>
          </a:xfrm>
        </p:spPr>
        <p:txBody>
          <a:bodyPr>
            <a:normAutofit/>
          </a:bodyPr>
          <a:lstStyle/>
          <a:p>
            <a:pPr algn="ctr"/>
            <a:r>
              <a:rPr lang="en-US" sz="6500" b="1" dirty="0">
                <a:solidFill>
                  <a:schemeClr val="tx1"/>
                </a:solidFill>
                <a:latin typeface="Garamond" panose="02020404030301010803" pitchFamily="18" charset="0"/>
                <a:cs typeface="Times New Roman" panose="02020603050405020304" pitchFamily="18" charset="0"/>
                <a:sym typeface="+mn-ea"/>
              </a:rPr>
              <a:t> </a:t>
            </a:r>
            <a:r>
              <a:rPr lang="en-US" sz="6500" b="1" dirty="0">
                <a:solidFill>
                  <a:srgbClr val="000000"/>
                </a:solidFill>
                <a:latin typeface="Garamond" panose="02020404030301010803" pitchFamily="18" charset="0"/>
                <a:cs typeface="Times New Roman" panose="02020603050405020304" pitchFamily="18" charset="0"/>
                <a:sym typeface="+mn-ea"/>
              </a:rPr>
              <a:t>Literature Survey</a:t>
            </a:r>
            <a:endParaRPr lang="en-US" sz="6500" dirty="0">
              <a:latin typeface="Garamond" panose="02020404030301010803" pitchFamily="18" charset="0"/>
            </a:endParaRPr>
          </a:p>
        </p:txBody>
      </p:sp>
      <p:graphicFrame>
        <p:nvGraphicFramePr>
          <p:cNvPr id="4" name="Content Placeholder 3"/>
          <p:cNvGraphicFramePr>
            <a:graphicFrameLocks noGrp="1"/>
          </p:cNvGraphicFramePr>
          <p:nvPr>
            <p:ph sz="quarter" idx="1"/>
          </p:nvPr>
        </p:nvGraphicFramePr>
        <p:xfrm>
          <a:off x="785755" y="1325536"/>
          <a:ext cx="16430738" cy="8297545"/>
        </p:xfrm>
        <a:graphic>
          <a:graphicData uri="http://schemas.openxmlformats.org/drawingml/2006/table">
            <a:tbl>
              <a:tblPr firstRow="1" bandRow="1">
                <a:tableStyleId>{F5AB1C69-6EDB-4FF4-983F-18BD219EF322}</a:tableStyleId>
              </a:tblPr>
              <a:tblGrid>
                <a:gridCol w="2500328">
                  <a:extLst>
                    <a:ext uri="{9D8B030D-6E8A-4147-A177-3AD203B41FA5}">
                      <a16:colId xmlns:a16="http://schemas.microsoft.com/office/drawing/2014/main" val="20000"/>
                    </a:ext>
                  </a:extLst>
                </a:gridCol>
                <a:gridCol w="2571768">
                  <a:extLst>
                    <a:ext uri="{9D8B030D-6E8A-4147-A177-3AD203B41FA5}">
                      <a16:colId xmlns:a16="http://schemas.microsoft.com/office/drawing/2014/main" val="20001"/>
                    </a:ext>
                  </a:extLst>
                </a:gridCol>
                <a:gridCol w="3143274">
                  <a:extLst>
                    <a:ext uri="{9D8B030D-6E8A-4147-A177-3AD203B41FA5}">
                      <a16:colId xmlns:a16="http://schemas.microsoft.com/office/drawing/2014/main" val="20002"/>
                    </a:ext>
                  </a:extLst>
                </a:gridCol>
                <a:gridCol w="2786080">
                  <a:extLst>
                    <a:ext uri="{9D8B030D-6E8A-4147-A177-3AD203B41FA5}">
                      <a16:colId xmlns:a16="http://schemas.microsoft.com/office/drawing/2014/main" val="20003"/>
                    </a:ext>
                  </a:extLst>
                </a:gridCol>
                <a:gridCol w="2492745">
                  <a:extLst>
                    <a:ext uri="{9D8B030D-6E8A-4147-A177-3AD203B41FA5}">
                      <a16:colId xmlns:a16="http://schemas.microsoft.com/office/drawing/2014/main" val="20004"/>
                    </a:ext>
                  </a:extLst>
                </a:gridCol>
                <a:gridCol w="2936543">
                  <a:extLst>
                    <a:ext uri="{9D8B030D-6E8A-4147-A177-3AD203B41FA5}">
                      <a16:colId xmlns:a16="http://schemas.microsoft.com/office/drawing/2014/main" val="20005"/>
                    </a:ext>
                  </a:extLst>
                </a:gridCol>
              </a:tblGrid>
              <a:tr h="951865">
                <a:tc>
                  <a:txBody>
                    <a:bodyPr/>
                    <a:lstStyle/>
                    <a:p>
                      <a:pPr algn="ctr">
                        <a:buNone/>
                      </a:pPr>
                      <a:r>
                        <a:rPr lang="en-US" sz="2500" dirty="0"/>
                        <a:t>TITLE</a:t>
                      </a:r>
                      <a:endParaRPr lang="en-US" sz="25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2800"/>
                        <a:t>AUTHOR</a:t>
                      </a:r>
                      <a:endParaRPr lang="en-US" sz="28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2500"/>
                        <a:t>METHODOLOGY</a:t>
                      </a:r>
                      <a:endParaRPr lang="en-US" sz="25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2500"/>
                        <a:t>PROPOSED SYSTEM </a:t>
                      </a:r>
                      <a:endParaRPr lang="en-US" sz="25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2500" dirty="0"/>
                        <a:t>CONS </a:t>
                      </a:r>
                      <a:endParaRPr lang="en-US" sz="25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2500"/>
                        <a:t>CONCLUSION </a:t>
                      </a:r>
                      <a:endParaRPr lang="en-US" sz="25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591935">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sz="3200" b="0" i="0" kern="1200" dirty="0">
                          <a:solidFill>
                            <a:schemeClr val="dk1"/>
                          </a:solidFill>
                          <a:latin typeface="Garamond" panose="02020404030301010803" pitchFamily="18" charset="0"/>
                          <a:ea typeface="+mn-ea"/>
                          <a:cs typeface="+mn-cs"/>
                        </a:rPr>
                        <a:t>Unsupervised Fake News Detection on Social Media: A Generative Approach</a:t>
                      </a:r>
                    </a:p>
                    <a:p>
                      <a:pPr>
                        <a:buNone/>
                      </a:pPr>
                      <a:endParaRPr lang="en-US" sz="2400" b="1" dirty="0">
                        <a:latin typeface="Garamond" panose="02020404030301010803"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800" b="0" dirty="0">
                          <a:latin typeface="Garamond" panose="02020404030301010803" pitchFamily="18" charset="0"/>
                          <a:cs typeface="Times New Roman" panose="02020603050405020304" pitchFamily="18" charset="0"/>
                        </a:rPr>
                        <a:t>Yang, S., Shu, K., Wang, S., Gu, R., Wu, F., &amp; Liu, H.</a:t>
                      </a:r>
                    </a:p>
                    <a:p>
                      <a:pPr>
                        <a:buNone/>
                      </a:pPr>
                      <a:endParaRPr lang="en-US" sz="2800" b="1" dirty="0">
                        <a:latin typeface="Garamond" panose="02020404030301010803" pitchFamily="18" charset="0"/>
                        <a:cs typeface="Times New Roman" panose="02020603050405020304" pitchFamily="18" charset="0"/>
                      </a:endParaRPr>
                    </a:p>
                    <a:p>
                      <a:pPr>
                        <a:buNone/>
                      </a:pPr>
                      <a:r>
                        <a:rPr lang="en-US" sz="2800" b="1" dirty="0">
                          <a:latin typeface="Garamond" panose="02020404030301010803" pitchFamily="18" charset="0"/>
                          <a:cs typeface="Times New Roman" panose="02020603050405020304" pitchFamily="18" charset="0"/>
                        </a:rPr>
                        <a:t>Link:</a:t>
                      </a:r>
                    </a:p>
                    <a:p>
                      <a:pPr>
                        <a:buNone/>
                      </a:pPr>
                      <a:r>
                        <a:rPr lang="en-US" sz="2800" b="1" dirty="0">
                          <a:latin typeface="Garamond" panose="02020404030301010803" pitchFamily="18" charset="0"/>
                          <a:cs typeface="Times New Roman" panose="02020603050405020304" pitchFamily="18" charset="0"/>
                          <a:hlinkClick r:id="rId2"/>
                        </a:rPr>
                        <a:t>https://ojs.aaai.org/index.php/AAAI/article/view/4508</a:t>
                      </a:r>
                      <a:endParaRPr lang="en-US" sz="2800" b="1" dirty="0">
                        <a:latin typeface="Garamond" panose="02020404030301010803"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2800" dirty="0">
                          <a:latin typeface="Garamond" panose="02020404030301010803" pitchFamily="18" charset="0"/>
                        </a:rPr>
                        <a:t>The methodology involves treating the truths of news and users' credibility as latent random variables, leveraging a collapsed Gibbs sampling approach to infer these truths without the need for labeled data. This approach allows for the effective modeling of conditional dependencies within the data.</a:t>
                      </a:r>
                      <a:endParaRPr lang="en-US" sz="2600" dirty="0">
                        <a:latin typeface="Garamond" panose="02020404030301010803"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2500" dirty="0">
                          <a:latin typeface="Garamond" panose="02020404030301010803" pitchFamily="18" charset="0"/>
                        </a:rPr>
                        <a:t>The proposed system aims to detect fake news in an unsupervised manner by utilizing users' engagements on social media to assess the authenticity of news and the credibility of users. A Bayesian network model is employed to capture the relationships between news truths, user opinions, and user credibility.</a:t>
                      </a:r>
                      <a:endParaRPr lang="en-US" sz="2500" dirty="0">
                        <a:latin typeface="Garamond" panose="02020404030301010803"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Garamond" panose="02020404030301010803" pitchFamily="18" charset="0"/>
                        </a:rPr>
                        <a:t>As the volume of data on social media platforms increases, the Bayesian network model may face challenges in scalability and computational efficiency, potentially impacting its real-time performance in detecting fake news.</a:t>
                      </a:r>
                      <a:endParaRPr lang="en-US" sz="2600" dirty="0">
                        <a:latin typeface="Garamond" panose="02020404030301010803"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400" dirty="0">
                          <a:latin typeface="Garamond" panose="02020404030301010803" pitchFamily="18" charset="0"/>
                          <a:cs typeface="Times New Roman" panose="02020603050405020304" pitchFamily="18" charset="0"/>
                        </a:rPr>
                        <a:t>The proposed unsupervised method demonstrates a significant improvement in detecting fake news compared to existing unsupervised techniques, showcasing the potential of leveraging social media engagement data. Future work could focus on enhancing the model's accuracy and addressing the limitations associated with biased user engagement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795" y="-61595"/>
            <a:ext cx="14996160" cy="1273810"/>
          </a:xfrm>
        </p:spPr>
        <p:txBody>
          <a:bodyPr>
            <a:normAutofit/>
          </a:bodyPr>
          <a:lstStyle/>
          <a:p>
            <a:pPr algn="ctr"/>
            <a:r>
              <a:rPr lang="en-US" sz="6500" b="1" dirty="0">
                <a:solidFill>
                  <a:schemeClr val="tx1"/>
                </a:solidFill>
                <a:latin typeface="Garamond" panose="02020404030301010803" pitchFamily="18" charset="0"/>
                <a:cs typeface="Times New Roman" panose="02020603050405020304" pitchFamily="18" charset="0"/>
                <a:sym typeface="+mn-ea"/>
              </a:rPr>
              <a:t> </a:t>
            </a:r>
            <a:r>
              <a:rPr lang="en-US" sz="6500" b="1" dirty="0">
                <a:solidFill>
                  <a:srgbClr val="000000"/>
                </a:solidFill>
                <a:latin typeface="Garamond" panose="02020404030301010803" pitchFamily="18" charset="0"/>
                <a:cs typeface="Times New Roman" panose="02020603050405020304" pitchFamily="18" charset="0"/>
                <a:sym typeface="+mn-ea"/>
              </a:rPr>
              <a:t>Literature Survey</a:t>
            </a:r>
            <a:endParaRPr lang="en-US" sz="6500" dirty="0">
              <a:latin typeface="Garamond" panose="02020404030301010803" pitchFamily="18" charset="0"/>
            </a:endParaRPr>
          </a:p>
        </p:txBody>
      </p:sp>
      <p:graphicFrame>
        <p:nvGraphicFramePr>
          <p:cNvPr id="4" name="Content Placeholder 3"/>
          <p:cNvGraphicFramePr>
            <a:graphicFrameLocks noGrp="1"/>
          </p:cNvGraphicFramePr>
          <p:nvPr>
            <p:ph sz="quarter" idx="1"/>
          </p:nvPr>
        </p:nvGraphicFramePr>
        <p:xfrm>
          <a:off x="785755" y="1325536"/>
          <a:ext cx="16430738" cy="8571865"/>
        </p:xfrm>
        <a:graphic>
          <a:graphicData uri="http://schemas.openxmlformats.org/drawingml/2006/table">
            <a:tbl>
              <a:tblPr firstRow="1" bandRow="1">
                <a:tableStyleId>{F5AB1C69-6EDB-4FF4-983F-18BD219EF322}</a:tableStyleId>
              </a:tblPr>
              <a:tblGrid>
                <a:gridCol w="2357454">
                  <a:extLst>
                    <a:ext uri="{9D8B030D-6E8A-4147-A177-3AD203B41FA5}">
                      <a16:colId xmlns:a16="http://schemas.microsoft.com/office/drawing/2014/main" val="20000"/>
                    </a:ext>
                  </a:extLst>
                </a:gridCol>
                <a:gridCol w="2714642">
                  <a:extLst>
                    <a:ext uri="{9D8B030D-6E8A-4147-A177-3AD203B41FA5}">
                      <a16:colId xmlns:a16="http://schemas.microsoft.com/office/drawing/2014/main" val="20001"/>
                    </a:ext>
                  </a:extLst>
                </a:gridCol>
                <a:gridCol w="3143274">
                  <a:extLst>
                    <a:ext uri="{9D8B030D-6E8A-4147-A177-3AD203B41FA5}">
                      <a16:colId xmlns:a16="http://schemas.microsoft.com/office/drawing/2014/main" val="20002"/>
                    </a:ext>
                  </a:extLst>
                </a:gridCol>
                <a:gridCol w="2786080">
                  <a:extLst>
                    <a:ext uri="{9D8B030D-6E8A-4147-A177-3AD203B41FA5}">
                      <a16:colId xmlns:a16="http://schemas.microsoft.com/office/drawing/2014/main" val="20003"/>
                    </a:ext>
                  </a:extLst>
                </a:gridCol>
                <a:gridCol w="2786084">
                  <a:extLst>
                    <a:ext uri="{9D8B030D-6E8A-4147-A177-3AD203B41FA5}">
                      <a16:colId xmlns:a16="http://schemas.microsoft.com/office/drawing/2014/main" val="20004"/>
                    </a:ext>
                  </a:extLst>
                </a:gridCol>
                <a:gridCol w="2643204">
                  <a:extLst>
                    <a:ext uri="{9D8B030D-6E8A-4147-A177-3AD203B41FA5}">
                      <a16:colId xmlns:a16="http://schemas.microsoft.com/office/drawing/2014/main" val="20005"/>
                    </a:ext>
                  </a:extLst>
                </a:gridCol>
              </a:tblGrid>
              <a:tr h="951865">
                <a:tc>
                  <a:txBody>
                    <a:bodyPr/>
                    <a:lstStyle/>
                    <a:p>
                      <a:pPr algn="ctr">
                        <a:buNone/>
                      </a:pPr>
                      <a:r>
                        <a:rPr lang="en-US" sz="2800" dirty="0"/>
                        <a:t>TITLE</a:t>
                      </a:r>
                      <a:endParaRPr lang="en-US" sz="28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2800" dirty="0"/>
                        <a:t>AUTHOR</a:t>
                      </a:r>
                      <a:endParaRPr lang="en-US" sz="28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2500"/>
                        <a:t>METHODOLOGY</a:t>
                      </a:r>
                      <a:endParaRPr lang="en-US" sz="25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2500"/>
                        <a:t>PROPOSED SYSTEM </a:t>
                      </a:r>
                      <a:endParaRPr lang="en-US" sz="25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2500" dirty="0"/>
                        <a:t>CONS </a:t>
                      </a:r>
                      <a:endParaRPr lang="en-US" sz="25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2500"/>
                        <a:t>CONCLUSION </a:t>
                      </a:r>
                      <a:endParaRPr lang="en-US" sz="25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591935">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sz="3500" b="0" i="0" kern="1200" dirty="0">
                          <a:solidFill>
                            <a:schemeClr val="dk1"/>
                          </a:solidFill>
                          <a:latin typeface="Garamond" panose="02020404030301010803" pitchFamily="18" charset="0"/>
                          <a:ea typeface="+mn-ea"/>
                          <a:cs typeface="+mn-cs"/>
                        </a:rPr>
                        <a:t>FANG: Leveraging Social Context for Fake News Detection Using Graph Representation</a:t>
                      </a:r>
                    </a:p>
                    <a:p>
                      <a:pPr>
                        <a:buNone/>
                      </a:pPr>
                      <a:endParaRPr lang="en-US" sz="2400" b="1" dirty="0">
                        <a:latin typeface="Garamond" panose="02020404030301010803"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2800" dirty="0">
                          <a:latin typeface="Times New Roman" panose="02020603050405020304" pitchFamily="18" charset="0"/>
                          <a:cs typeface="Times New Roman" panose="02020603050405020304" pitchFamily="18" charset="0"/>
                        </a:rPr>
                        <a:t>Nguyen, V., Sugiyama, K., Nakov, P., &amp; Kan, M</a:t>
                      </a:r>
                    </a:p>
                    <a:p>
                      <a:pPr>
                        <a:buNone/>
                      </a:pPr>
                      <a:endParaRPr lang="en-US" sz="2800" b="1" dirty="0">
                        <a:latin typeface="Garamond" panose="02020404030301010803" pitchFamily="18" charset="0"/>
                        <a:cs typeface="Times New Roman" panose="02020603050405020304" pitchFamily="18" charset="0"/>
                      </a:endParaRPr>
                    </a:p>
                    <a:p>
                      <a:pPr>
                        <a:buNone/>
                      </a:pPr>
                      <a:r>
                        <a:rPr lang="en-US" sz="2800" b="1" dirty="0">
                          <a:latin typeface="Garamond" panose="02020404030301010803" pitchFamily="18" charset="0"/>
                          <a:cs typeface="Times New Roman" panose="02020603050405020304" pitchFamily="18" charset="0"/>
                        </a:rPr>
                        <a:t>Link:</a:t>
                      </a:r>
                    </a:p>
                    <a:p>
                      <a:pPr>
                        <a:buNone/>
                      </a:pPr>
                      <a:r>
                        <a:rPr lang="en-US" sz="2800" dirty="0">
                          <a:hlinkClick r:id="rId2"/>
                        </a:rPr>
                        <a:t>https://arxiv.org/abs/2008.07939</a:t>
                      </a:r>
                      <a:endParaRPr lang="en-US" sz="2800" b="1" dirty="0">
                        <a:latin typeface="Garamond" panose="02020404030301010803"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600" dirty="0">
                          <a:latin typeface="Garamond" panose="02020404030301010803" pitchFamily="18" charset="0"/>
                        </a:rPr>
                        <a:t>FANG utilizes a representation learning approach to capture social context, allowing it to create high-fidelity representations for improved fake news detection. The system is evaluated through experimental results that compare its performance against both graphical and non-graphical models, demonstrating its robustness with limited training data.</a:t>
                      </a:r>
                    </a:p>
                    <a:p>
                      <a:pPr>
                        <a:buNone/>
                      </a:pPr>
                      <a:endParaRPr lang="en-US" sz="2600" dirty="0">
                        <a:latin typeface="Garamond" panose="02020404030301010803"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Garamond" panose="02020404030301010803" pitchFamily="18" charset="0"/>
                        </a:rPr>
                        <a:t>The proposed system, Factual News Graph (FANG), is a novel framework designed for fake news detection, emphasizing representation learning through a graphical social context representation.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600" dirty="0">
                          <a:latin typeface="Garamond" panose="02020404030301010803" pitchFamily="18" charset="0"/>
                        </a:rPr>
                        <a:t>FANG is reliant on the availability of high-quality social context data, which may not always be accessible. Additionally, while FANG shows promise in representation learning, it may require further refinement for optimal performance across diverse news sources and contexts.</a:t>
                      </a:r>
                      <a:endParaRPr lang="en-US" sz="2600" dirty="0">
                        <a:latin typeface="Garamond" panose="02020404030301010803"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400" dirty="0">
                          <a:latin typeface="Garamond" panose="02020404030301010803" pitchFamily="18" charset="0"/>
                        </a:rPr>
                        <a:t>FANG presents a significant advancement in fake news detection by effectively capturing social context through its graphical representation learning framework. Its ability to generalize learned representations to related tasks further emphasizes its potential in improving information reliability and combating misinformation.</a:t>
                      </a:r>
                      <a:endParaRPr lang="en-US" sz="2400" dirty="0">
                        <a:latin typeface="Garamond" panose="02020404030301010803"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795" y="-61595"/>
            <a:ext cx="14996160" cy="1273810"/>
          </a:xfrm>
        </p:spPr>
        <p:txBody>
          <a:bodyPr>
            <a:normAutofit/>
          </a:bodyPr>
          <a:lstStyle/>
          <a:p>
            <a:pPr algn="ctr"/>
            <a:r>
              <a:rPr lang="en-US" sz="6500" b="1" dirty="0">
                <a:solidFill>
                  <a:schemeClr val="tx1"/>
                </a:solidFill>
                <a:latin typeface="Garamond" panose="02020404030301010803" pitchFamily="18" charset="0"/>
                <a:cs typeface="Times New Roman" panose="02020603050405020304" pitchFamily="18" charset="0"/>
                <a:sym typeface="+mn-ea"/>
              </a:rPr>
              <a:t> </a:t>
            </a:r>
            <a:r>
              <a:rPr lang="en-US" sz="6500" b="1" dirty="0">
                <a:solidFill>
                  <a:srgbClr val="000000"/>
                </a:solidFill>
                <a:latin typeface="Garamond" panose="02020404030301010803" pitchFamily="18" charset="0"/>
                <a:cs typeface="Times New Roman" panose="02020603050405020304" pitchFamily="18" charset="0"/>
                <a:sym typeface="+mn-ea"/>
              </a:rPr>
              <a:t>Literature Survey</a:t>
            </a:r>
            <a:endParaRPr lang="en-US" sz="6500" dirty="0">
              <a:latin typeface="Garamond" panose="02020404030301010803" pitchFamily="18" charset="0"/>
            </a:endParaRPr>
          </a:p>
        </p:txBody>
      </p:sp>
      <p:graphicFrame>
        <p:nvGraphicFramePr>
          <p:cNvPr id="4" name="Content Placeholder 3"/>
          <p:cNvGraphicFramePr>
            <a:graphicFrameLocks noGrp="1"/>
          </p:cNvGraphicFramePr>
          <p:nvPr>
            <p:ph sz="quarter" idx="1"/>
          </p:nvPr>
        </p:nvGraphicFramePr>
        <p:xfrm>
          <a:off x="785755" y="1325536"/>
          <a:ext cx="16430738" cy="8297545"/>
        </p:xfrm>
        <a:graphic>
          <a:graphicData uri="http://schemas.openxmlformats.org/drawingml/2006/table">
            <a:tbl>
              <a:tblPr firstRow="1" bandRow="1">
                <a:tableStyleId>{F5AB1C69-6EDB-4FF4-983F-18BD219EF322}</a:tableStyleId>
              </a:tblPr>
              <a:tblGrid>
                <a:gridCol w="2357454">
                  <a:extLst>
                    <a:ext uri="{9D8B030D-6E8A-4147-A177-3AD203B41FA5}">
                      <a16:colId xmlns:a16="http://schemas.microsoft.com/office/drawing/2014/main" val="20000"/>
                    </a:ext>
                  </a:extLst>
                </a:gridCol>
                <a:gridCol w="2714642">
                  <a:extLst>
                    <a:ext uri="{9D8B030D-6E8A-4147-A177-3AD203B41FA5}">
                      <a16:colId xmlns:a16="http://schemas.microsoft.com/office/drawing/2014/main" val="20001"/>
                    </a:ext>
                  </a:extLst>
                </a:gridCol>
                <a:gridCol w="3143274">
                  <a:extLst>
                    <a:ext uri="{9D8B030D-6E8A-4147-A177-3AD203B41FA5}">
                      <a16:colId xmlns:a16="http://schemas.microsoft.com/office/drawing/2014/main" val="20002"/>
                    </a:ext>
                  </a:extLst>
                </a:gridCol>
                <a:gridCol w="3214710">
                  <a:extLst>
                    <a:ext uri="{9D8B030D-6E8A-4147-A177-3AD203B41FA5}">
                      <a16:colId xmlns:a16="http://schemas.microsoft.com/office/drawing/2014/main" val="20003"/>
                    </a:ext>
                  </a:extLst>
                </a:gridCol>
                <a:gridCol w="2357454">
                  <a:extLst>
                    <a:ext uri="{9D8B030D-6E8A-4147-A177-3AD203B41FA5}">
                      <a16:colId xmlns:a16="http://schemas.microsoft.com/office/drawing/2014/main" val="20004"/>
                    </a:ext>
                  </a:extLst>
                </a:gridCol>
                <a:gridCol w="2643204">
                  <a:extLst>
                    <a:ext uri="{9D8B030D-6E8A-4147-A177-3AD203B41FA5}">
                      <a16:colId xmlns:a16="http://schemas.microsoft.com/office/drawing/2014/main" val="20005"/>
                    </a:ext>
                  </a:extLst>
                </a:gridCol>
              </a:tblGrid>
              <a:tr h="951865">
                <a:tc>
                  <a:txBody>
                    <a:bodyPr/>
                    <a:lstStyle/>
                    <a:p>
                      <a:pPr algn="ctr">
                        <a:buNone/>
                      </a:pPr>
                      <a:r>
                        <a:rPr lang="en-US" sz="2800" dirty="0"/>
                        <a:t>TITLE</a:t>
                      </a:r>
                      <a:endParaRPr lang="en-US" sz="28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2800" dirty="0"/>
                        <a:t>AUTHOR</a:t>
                      </a:r>
                      <a:endParaRPr lang="en-US" sz="28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2500"/>
                        <a:t>METHODOLOGY</a:t>
                      </a:r>
                      <a:endParaRPr lang="en-US" sz="25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2500"/>
                        <a:t>PROPOSED SYSTEM </a:t>
                      </a:r>
                      <a:endParaRPr lang="en-US" sz="25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2500" dirty="0"/>
                        <a:t>CONS </a:t>
                      </a:r>
                      <a:endParaRPr lang="en-US" sz="25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2500"/>
                        <a:t>CONCLUSION </a:t>
                      </a:r>
                      <a:endParaRPr lang="en-US" sz="25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591935">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sz="3600" b="1" i="0" kern="1200" dirty="0">
                          <a:solidFill>
                            <a:schemeClr val="dk1"/>
                          </a:solidFill>
                          <a:latin typeface="Garamond" panose="02020404030301010803" pitchFamily="18" charset="0"/>
                          <a:ea typeface="+mn-ea"/>
                          <a:cs typeface="+mn-cs"/>
                        </a:rPr>
                        <a:t>CSI: A Hybrid Deep Model for Fake News Detection</a:t>
                      </a:r>
                    </a:p>
                    <a:p>
                      <a:pPr>
                        <a:buNone/>
                      </a:pPr>
                      <a:endParaRPr lang="en-US" sz="2400" b="1" dirty="0">
                        <a:latin typeface="Garamond" panose="02020404030301010803"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kumimoji="0" lang="en-US" sz="2800" b="0" i="0" kern="1200" dirty="0">
                          <a:solidFill>
                            <a:schemeClr val="dk1"/>
                          </a:solidFill>
                          <a:latin typeface="+mn-lt"/>
                          <a:ea typeface="+mn-ea"/>
                          <a:cs typeface="+mn-cs"/>
                        </a:rPr>
                        <a:t>Ruchansky, Natali et al. </a:t>
                      </a:r>
                    </a:p>
                    <a:p>
                      <a:pPr>
                        <a:buNone/>
                      </a:pPr>
                      <a:endParaRPr kumimoji="0" lang="en-US" sz="2800" b="0" i="0" kern="1200" dirty="0">
                        <a:solidFill>
                          <a:schemeClr val="dk1"/>
                        </a:solidFill>
                        <a:latin typeface="+mn-lt"/>
                        <a:ea typeface="+mn-ea"/>
                        <a:cs typeface="+mn-cs"/>
                      </a:endParaRPr>
                    </a:p>
                    <a:p>
                      <a:pPr>
                        <a:buNone/>
                      </a:pPr>
                      <a:r>
                        <a:rPr kumimoji="0" lang="en-US" sz="2800" b="0" i="0" kern="1200" dirty="0">
                          <a:solidFill>
                            <a:schemeClr val="dk1"/>
                          </a:solidFill>
                          <a:latin typeface="+mn-lt"/>
                          <a:ea typeface="+mn-ea"/>
                          <a:cs typeface="+mn-cs"/>
                        </a:rPr>
                        <a:t>Link:</a:t>
                      </a:r>
                    </a:p>
                    <a:p>
                      <a:pPr>
                        <a:buNone/>
                      </a:pPr>
                      <a:r>
                        <a:rPr lang="en-US" sz="2800" b="1" dirty="0">
                          <a:latin typeface="Garamond" panose="02020404030301010803" pitchFamily="18" charset="0"/>
                          <a:cs typeface="Times New Roman" panose="02020603050405020304" pitchFamily="18" charset="0"/>
                          <a:hlinkClick r:id="rId2"/>
                        </a:rPr>
                        <a:t>https://arxiv.org/abs/1703.06959</a:t>
                      </a:r>
                      <a:endParaRPr lang="en-US" sz="2800" b="1" dirty="0">
                        <a:latin typeface="Garamond" panose="02020404030301010803"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2800" dirty="0">
                          <a:latin typeface="Garamond" panose="02020404030301010803" pitchFamily="18" charset="0"/>
                        </a:rPr>
                        <a:t>The methodology involves three modules: Capture, which uses a Recurrent Neural Network to analyze user activity and text patterns; Score, which evaluates user behavior; and Integrate, which combines these elements to predict the authenticity of an article.</a:t>
                      </a:r>
                      <a:endParaRPr lang="en-US" sz="2600" dirty="0">
                        <a:latin typeface="Garamond" panose="02020404030301010803"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600" dirty="0">
                          <a:latin typeface="Garamond" panose="02020404030301010803" pitchFamily="18" charset="0"/>
                        </a:rPr>
                        <a:t>The proposed system combines text analysis, user response, and the behavior of users promoting the news to create a comprehensive model called CSI, which uses Recurrent Neural Networks to capture temporal patterns and integrates these with user behavior characteristics to classify news as fake or not.</a:t>
                      </a:r>
                    </a:p>
                    <a:p>
                      <a:endParaRPr lang="en-US" sz="2800" dirty="0">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Garamond" panose="02020404030301010803" pitchFamily="18" charset="0"/>
                        </a:rPr>
                        <a:t>The centralized storage and processing of large volumes of user data pose significant data security risks and create a single point of failure, making the system vulnerable to data breaches and unauthorized access.</a:t>
                      </a:r>
                      <a:endParaRPr lang="en-US" sz="2600" dirty="0">
                        <a:latin typeface="Garamond" panose="02020404030301010803"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400" dirty="0">
                          <a:latin typeface="Garamond" panose="02020404030301010803" pitchFamily="18" charset="0"/>
                        </a:rPr>
                        <a:t>The CSI model demonstrates a higher accuracy in fake news detection by incorporating user and article behaviors, suggesting that combining multiple characteristics provides a more robust approach to identifying misinformation. </a:t>
                      </a:r>
                      <a:endParaRPr lang="en-US" sz="2400" dirty="0">
                        <a:latin typeface="Garamond" panose="02020404030301010803"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795" y="-61595"/>
            <a:ext cx="14996160" cy="1273810"/>
          </a:xfrm>
        </p:spPr>
        <p:txBody>
          <a:bodyPr>
            <a:normAutofit/>
          </a:bodyPr>
          <a:lstStyle/>
          <a:p>
            <a:pPr algn="ctr"/>
            <a:r>
              <a:rPr lang="en-US" sz="6500" b="1" dirty="0">
                <a:solidFill>
                  <a:schemeClr val="tx1"/>
                </a:solidFill>
                <a:latin typeface="Garamond" panose="02020404030301010803" pitchFamily="18" charset="0"/>
                <a:cs typeface="Times New Roman" panose="02020603050405020304" pitchFamily="18" charset="0"/>
                <a:sym typeface="+mn-ea"/>
              </a:rPr>
              <a:t> </a:t>
            </a:r>
            <a:r>
              <a:rPr lang="en-US" sz="6500" b="1" dirty="0">
                <a:solidFill>
                  <a:srgbClr val="000000"/>
                </a:solidFill>
                <a:latin typeface="Garamond" panose="02020404030301010803" pitchFamily="18" charset="0"/>
                <a:cs typeface="Times New Roman" panose="02020603050405020304" pitchFamily="18" charset="0"/>
                <a:sym typeface="+mn-ea"/>
              </a:rPr>
              <a:t>Literature Survey</a:t>
            </a:r>
            <a:endParaRPr lang="en-US" sz="6500" dirty="0">
              <a:latin typeface="Garamond" panose="02020404030301010803" pitchFamily="18" charset="0"/>
            </a:endParaRPr>
          </a:p>
        </p:txBody>
      </p:sp>
      <p:graphicFrame>
        <p:nvGraphicFramePr>
          <p:cNvPr id="4" name="Content Placeholder 3"/>
          <p:cNvGraphicFramePr>
            <a:graphicFrameLocks noGrp="1"/>
          </p:cNvGraphicFramePr>
          <p:nvPr>
            <p:ph sz="quarter" idx="1"/>
          </p:nvPr>
        </p:nvGraphicFramePr>
        <p:xfrm>
          <a:off x="785755" y="1325537"/>
          <a:ext cx="16430738" cy="8215370"/>
        </p:xfrm>
        <a:graphic>
          <a:graphicData uri="http://schemas.openxmlformats.org/drawingml/2006/table">
            <a:tbl>
              <a:tblPr firstRow="1" bandRow="1">
                <a:tableStyleId>{F5AB1C69-6EDB-4FF4-983F-18BD219EF322}</a:tableStyleId>
              </a:tblPr>
              <a:tblGrid>
                <a:gridCol w="2357454">
                  <a:extLst>
                    <a:ext uri="{9D8B030D-6E8A-4147-A177-3AD203B41FA5}">
                      <a16:colId xmlns:a16="http://schemas.microsoft.com/office/drawing/2014/main" val="20000"/>
                    </a:ext>
                  </a:extLst>
                </a:gridCol>
                <a:gridCol w="2714642">
                  <a:extLst>
                    <a:ext uri="{9D8B030D-6E8A-4147-A177-3AD203B41FA5}">
                      <a16:colId xmlns:a16="http://schemas.microsoft.com/office/drawing/2014/main" val="20001"/>
                    </a:ext>
                  </a:extLst>
                </a:gridCol>
                <a:gridCol w="3143274">
                  <a:extLst>
                    <a:ext uri="{9D8B030D-6E8A-4147-A177-3AD203B41FA5}">
                      <a16:colId xmlns:a16="http://schemas.microsoft.com/office/drawing/2014/main" val="20002"/>
                    </a:ext>
                  </a:extLst>
                </a:gridCol>
                <a:gridCol w="3143272">
                  <a:extLst>
                    <a:ext uri="{9D8B030D-6E8A-4147-A177-3AD203B41FA5}">
                      <a16:colId xmlns:a16="http://schemas.microsoft.com/office/drawing/2014/main" val="20003"/>
                    </a:ext>
                  </a:extLst>
                </a:gridCol>
                <a:gridCol w="2428892">
                  <a:extLst>
                    <a:ext uri="{9D8B030D-6E8A-4147-A177-3AD203B41FA5}">
                      <a16:colId xmlns:a16="http://schemas.microsoft.com/office/drawing/2014/main" val="20004"/>
                    </a:ext>
                  </a:extLst>
                </a:gridCol>
                <a:gridCol w="2643204">
                  <a:extLst>
                    <a:ext uri="{9D8B030D-6E8A-4147-A177-3AD203B41FA5}">
                      <a16:colId xmlns:a16="http://schemas.microsoft.com/office/drawing/2014/main" val="20005"/>
                    </a:ext>
                  </a:extLst>
                </a:gridCol>
              </a:tblGrid>
              <a:tr h="869017">
                <a:tc>
                  <a:txBody>
                    <a:bodyPr/>
                    <a:lstStyle/>
                    <a:p>
                      <a:pPr algn="ctr">
                        <a:buNone/>
                      </a:pPr>
                      <a:r>
                        <a:rPr lang="en-US" sz="2800" dirty="0"/>
                        <a:t>TITLE</a:t>
                      </a:r>
                      <a:endParaRPr lang="en-US" sz="28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2800" dirty="0"/>
                        <a:t>AUTHOR</a:t>
                      </a:r>
                      <a:endParaRPr lang="en-US" sz="28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2500"/>
                        <a:t>METHODOLOGY</a:t>
                      </a:r>
                      <a:endParaRPr lang="en-US" sz="25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2500"/>
                        <a:t>PROPOSED SYSTEM </a:t>
                      </a:r>
                      <a:endParaRPr lang="en-US" sz="25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2500" dirty="0"/>
                        <a:t>CONS </a:t>
                      </a:r>
                      <a:endParaRPr lang="en-US" sz="25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2500"/>
                        <a:t>CONCLUSION </a:t>
                      </a:r>
                      <a:endParaRPr lang="en-US" sz="25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346353">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sz="3200" b="1" i="0" kern="1200" dirty="0">
                          <a:solidFill>
                            <a:schemeClr val="dk1"/>
                          </a:solidFill>
                          <a:latin typeface="Garamond" panose="02020404030301010803" pitchFamily="18" charset="0"/>
                          <a:ea typeface="+mn-ea"/>
                          <a:cs typeface="+mn-cs"/>
                        </a:rPr>
                        <a:t>Early detection of fake news on social media through propagation path classification with recurrent and convolutional networks</a:t>
                      </a:r>
                    </a:p>
                    <a:p>
                      <a:pPr>
                        <a:buNone/>
                      </a:pPr>
                      <a:endParaRPr lang="en-US" sz="2400" b="1" dirty="0">
                        <a:latin typeface="Garamond" panose="02020404030301010803"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2800" dirty="0">
                          <a:latin typeface="Garamond" panose="02020404030301010803" pitchFamily="18" charset="0"/>
                          <a:cs typeface="Times New Roman" panose="02020603050405020304" pitchFamily="18" charset="0"/>
                        </a:rPr>
                        <a:t>Yang Liu and Yi-Fang Brook Wu</a:t>
                      </a:r>
                    </a:p>
                    <a:p>
                      <a:pPr>
                        <a:buNone/>
                      </a:pPr>
                      <a:endParaRPr lang="en-US" sz="2800" b="1" dirty="0">
                        <a:latin typeface="Garamond" panose="02020404030301010803" pitchFamily="18" charset="0"/>
                        <a:cs typeface="Times New Roman" panose="02020603050405020304" pitchFamily="18" charset="0"/>
                      </a:endParaRPr>
                    </a:p>
                    <a:p>
                      <a:pPr>
                        <a:buNone/>
                      </a:pPr>
                      <a:r>
                        <a:rPr lang="en-US" sz="2800" b="1" dirty="0">
                          <a:latin typeface="Garamond" panose="02020404030301010803" pitchFamily="18" charset="0"/>
                          <a:cs typeface="Times New Roman" panose="02020603050405020304" pitchFamily="18" charset="0"/>
                        </a:rPr>
                        <a:t>Link:</a:t>
                      </a:r>
                    </a:p>
                    <a:p>
                      <a:pPr>
                        <a:buNone/>
                      </a:pPr>
                      <a:r>
                        <a:rPr lang="en-US" sz="2800" dirty="0">
                          <a:hlinkClick r:id="rId2"/>
                        </a:rPr>
                        <a:t>https://dl.acm.org/doi/abs/10.5555/3504035.3504079</a:t>
                      </a:r>
                      <a:endParaRPr lang="en-US" sz="2800" b="1" dirty="0">
                        <a:latin typeface="Garamond" panose="02020404030301010803"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2800" dirty="0">
                          <a:latin typeface="Garamond" panose="02020404030301010803" pitchFamily="18" charset="0"/>
                        </a:rPr>
                        <a:t>The methodology involves modeling the propagation path of each news story as a multivariate time series, with each </a:t>
                      </a:r>
                      <a:r>
                        <a:rPr lang="en-US" sz="2800" dirty="0" err="1">
                          <a:latin typeface="Garamond" panose="02020404030301010803" pitchFamily="18" charset="0"/>
                        </a:rPr>
                        <a:t>tuple</a:t>
                      </a:r>
                      <a:r>
                        <a:rPr lang="en-US" sz="2800" dirty="0">
                          <a:latin typeface="Garamond" panose="02020404030301010803" pitchFamily="18" charset="0"/>
                        </a:rPr>
                        <a:t> representing user characteristics, and then using a classifier that combines recurrent and convolutional networks to detect fake news by analyzing these propagation paths.</a:t>
                      </a:r>
                      <a:endParaRPr lang="en-US" sz="2600" dirty="0">
                        <a:latin typeface="Garamond" panose="02020404030301010803"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800" dirty="0">
                          <a:latin typeface="Garamond" panose="02020404030301010803" pitchFamily="18" charset="0"/>
                        </a:rPr>
                        <a:t>The proposed system leverages a combination of recurrent and convolutional networks to model news propagation paths as multivariate time series, capturing user characteristics to detect fake news early in its dissemination.</a:t>
                      </a:r>
                    </a:p>
                    <a:p>
                      <a:endParaRPr lang="en-US" sz="2800" dirty="0">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Garamond" panose="02020404030301010803" pitchFamily="18" charset="0"/>
                        </a:rPr>
                        <a:t>The high computational complexity of the model could hinder its scalability and real-time processing capabilities.</a:t>
                      </a:r>
                      <a:endParaRPr lang="en-US" sz="2600" dirty="0">
                        <a:latin typeface="Garamond" panose="02020404030301010803"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400" dirty="0">
                          <a:latin typeface="Garamond" panose="02020404030301010803" pitchFamily="18" charset="0"/>
                        </a:rPr>
                        <a:t>The proposed model enhances early detection of fake news on social media, achieving high accuracy rates on datasets from Twitter and </a:t>
                      </a:r>
                      <a:r>
                        <a:rPr lang="en-US" sz="2400" dirty="0" err="1">
                          <a:latin typeface="Garamond" panose="02020404030301010803" pitchFamily="18" charset="0"/>
                        </a:rPr>
                        <a:t>Sina</a:t>
                      </a:r>
                      <a:r>
                        <a:rPr lang="en-US" sz="2400" dirty="0">
                          <a:latin typeface="Garamond" panose="02020404030301010803" pitchFamily="18" charset="0"/>
                        </a:rPr>
                        <a:t> </a:t>
                      </a:r>
                      <a:r>
                        <a:rPr lang="en-US" sz="2400" dirty="0" err="1">
                          <a:latin typeface="Garamond" panose="02020404030301010803" pitchFamily="18" charset="0"/>
                        </a:rPr>
                        <a:t>Weibo</a:t>
                      </a:r>
                      <a:r>
                        <a:rPr lang="en-US" sz="2400" dirty="0">
                          <a:latin typeface="Garamond" panose="02020404030301010803" pitchFamily="18" charset="0"/>
                        </a:rPr>
                        <a:t>, and can identify fake news within minutes of its spread, outperforming current state-of-the-art methods.</a:t>
                      </a:r>
                      <a:endParaRPr lang="en-US" sz="2400" dirty="0">
                        <a:latin typeface="Garamond" panose="02020404030301010803"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795" y="59690"/>
            <a:ext cx="15565120" cy="1644650"/>
          </a:xfrm>
        </p:spPr>
        <p:txBody>
          <a:bodyPr/>
          <a:lstStyle/>
          <a:p>
            <a:pPr algn="ctr"/>
            <a:r>
              <a:rPr lang="en-US" b="1" dirty="0">
                <a:solidFill>
                  <a:schemeClr val="tx1"/>
                </a:solidFill>
                <a:latin typeface="Garamond" panose="02020404030301010803" pitchFamily="18" charset="0"/>
                <a:cs typeface="Times New Roman" panose="02020603050405020304" pitchFamily="18" charset="0"/>
                <a:sym typeface="+mn-ea"/>
              </a:rPr>
              <a:t> </a:t>
            </a:r>
            <a:r>
              <a:rPr lang="en-US" sz="6000" b="1" dirty="0">
                <a:solidFill>
                  <a:srgbClr val="000000"/>
                </a:solidFill>
                <a:latin typeface="Garamond" panose="02020404030301010803" pitchFamily="18" charset="0"/>
                <a:cs typeface="Times New Roman" panose="02020603050405020304" pitchFamily="18" charset="0"/>
                <a:sym typeface="+mn-ea"/>
              </a:rPr>
              <a:t>Literature Review / Novelty  </a:t>
            </a:r>
            <a:endParaRPr lang="en-US" sz="6000" dirty="0">
              <a:latin typeface="Garamond" panose="02020404030301010803" pitchFamily="18" charset="0"/>
            </a:endParaRPr>
          </a:p>
        </p:txBody>
      </p:sp>
      <p:sp>
        <p:nvSpPr>
          <p:cNvPr id="5" name="Content Placeholder 4"/>
          <p:cNvSpPr>
            <a:spLocks noGrp="1"/>
          </p:cNvSpPr>
          <p:nvPr>
            <p:ph sz="quarter" idx="1"/>
          </p:nvPr>
        </p:nvSpPr>
        <p:spPr>
          <a:xfrm>
            <a:off x="1357259" y="1897040"/>
            <a:ext cx="14701838" cy="7163964"/>
          </a:xfrm>
        </p:spPr>
        <p:txBody>
          <a:bodyPr>
            <a:normAutofit/>
          </a:bodyPr>
          <a:lstStyle/>
          <a:p>
            <a:pPr algn="just">
              <a:buNone/>
            </a:pPr>
            <a:r>
              <a:rPr lang="en-US" sz="3200" dirty="0">
                <a:latin typeface="Garamond" panose="02020404030301010803" pitchFamily="18" charset="0"/>
              </a:rPr>
              <a:t>    To address the limitations identified in the literature survey, the project employs blockchain technology for secure, tamper-proof storage of news articles, enhancing data integrity and authenticity verification. It implements advanced AI algorithms, including ANN, LSTM, Bi-directional GRU, and XGBOOST, to improve the accuracy of fake news detection. The use of SHA256 hash codes for fingerprinting news articles facilitates easy verification and detection of tampering. A user-friendly web interface ensures seamless access for publishers and subscribers, while comprehensive reporting features offer insights into AI performance, guiding future enhancements. These innovations aim to create a robust system for combating fake news and improving information reliability.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b="1" dirty="0">
                <a:solidFill>
                  <a:schemeClr val="bg2">
                    <a:lumMod val="25000"/>
                  </a:schemeClr>
                </a:solidFill>
                <a:latin typeface="Times New Roman" panose="02020603050405020304" pitchFamily="18" charset="0"/>
                <a:cs typeface="Times New Roman" panose="02020603050405020304" pitchFamily="18" charset="0"/>
              </a:rPr>
              <a:t>Requirements</a:t>
            </a:r>
          </a:p>
        </p:txBody>
      </p:sp>
      <p:sp>
        <p:nvSpPr>
          <p:cNvPr id="4" name="Content Placeholder 2"/>
          <p:cNvSpPr>
            <a:spLocks noGrp="1"/>
          </p:cNvSpPr>
          <p:nvPr>
            <p:ph sz="quarter" idx="1"/>
          </p:nvPr>
        </p:nvSpPr>
        <p:spPr>
          <a:xfrm>
            <a:off x="1728317" y="1871960"/>
            <a:ext cx="14787563" cy="6491287"/>
          </a:xfrm>
        </p:spPr>
        <p:txBody>
          <a:bodyPr>
            <a:normAutofit fontScale="25000" lnSpcReduction="20000"/>
          </a:bodyPr>
          <a:lstStyle/>
          <a:p>
            <a:pPr>
              <a:lnSpc>
                <a:spcPct val="120000"/>
              </a:lnSpc>
              <a:buNone/>
            </a:pPr>
            <a:r>
              <a:rPr lang="en-US" sz="12800" b="1" dirty="0">
                <a:latin typeface="Times New Roman" panose="02020603050405020304" pitchFamily="18" charset="0"/>
                <a:cs typeface="Times New Roman" panose="02020603050405020304" pitchFamily="18" charset="0"/>
              </a:rPr>
              <a:t>Software Requirements</a:t>
            </a:r>
          </a:p>
          <a:p>
            <a:pPr>
              <a:lnSpc>
                <a:spcPct val="120000"/>
              </a:lnSpc>
              <a:buClrTx/>
              <a:buFont typeface="Wingdings" panose="05000000000000000000" pitchFamily="2" charset="2"/>
              <a:buChar char="§"/>
            </a:pPr>
            <a:r>
              <a:rPr lang="en-US" sz="12800" dirty="0">
                <a:latin typeface="Times New Roman" panose="02020603050405020304" pitchFamily="18" charset="0"/>
                <a:cs typeface="Times New Roman" panose="02020603050405020304" pitchFamily="18" charset="0"/>
              </a:rPr>
              <a:t>Python IDLE ( 3.7.0)</a:t>
            </a:r>
          </a:p>
          <a:p>
            <a:pPr>
              <a:lnSpc>
                <a:spcPct val="120000"/>
              </a:lnSpc>
              <a:buClrTx/>
              <a:buFont typeface="Wingdings" panose="05000000000000000000" pitchFamily="2" charset="2"/>
              <a:buChar char="§"/>
            </a:pPr>
            <a:r>
              <a:rPr lang="en-US" sz="12800" dirty="0">
                <a:latin typeface="Times New Roman" panose="02020603050405020304" pitchFamily="18" charset="0"/>
                <a:cs typeface="Times New Roman" panose="02020603050405020304" pitchFamily="18" charset="0"/>
              </a:rPr>
              <a:t>Node Js</a:t>
            </a:r>
          </a:p>
          <a:p>
            <a:pPr>
              <a:lnSpc>
                <a:spcPct val="120000"/>
              </a:lnSpc>
              <a:buClrTx/>
              <a:buFont typeface="Wingdings" panose="05000000000000000000" pitchFamily="2" charset="2"/>
              <a:buChar char="§"/>
            </a:pPr>
            <a:r>
              <a:rPr lang="en-US" sz="12800" dirty="0">
                <a:latin typeface="Times New Roman" panose="02020603050405020304" pitchFamily="18" charset="0"/>
                <a:cs typeface="Times New Roman" panose="02020603050405020304" pitchFamily="18" charset="0"/>
              </a:rPr>
              <a:t>Visual Studio Community Version</a:t>
            </a:r>
          </a:p>
          <a:p>
            <a:pPr>
              <a:lnSpc>
                <a:spcPct val="120000"/>
              </a:lnSpc>
              <a:buClrTx/>
              <a:buFont typeface="Wingdings" panose="05000000000000000000" pitchFamily="2" charset="2"/>
              <a:buChar char="§"/>
            </a:pPr>
            <a:r>
              <a:rPr lang="en-US" sz="12800" dirty="0">
                <a:latin typeface="Times New Roman" panose="02020603050405020304" pitchFamily="18" charset="0"/>
                <a:cs typeface="Times New Roman" panose="02020603050405020304" pitchFamily="18" charset="0"/>
              </a:rPr>
              <a:t>Ganache</a:t>
            </a:r>
          </a:p>
          <a:p>
            <a:pPr>
              <a:lnSpc>
                <a:spcPct val="120000"/>
              </a:lnSpc>
              <a:buClrTx/>
              <a:buFont typeface="Wingdings" panose="05000000000000000000" pitchFamily="2" charset="2"/>
              <a:buChar char="§"/>
            </a:pPr>
            <a:r>
              <a:rPr lang="en-US" sz="12800" dirty="0">
                <a:latin typeface="Times New Roman" panose="02020603050405020304" pitchFamily="18" charset="0"/>
                <a:cs typeface="Times New Roman" panose="02020603050405020304" pitchFamily="18" charset="0"/>
              </a:rPr>
              <a:t>MetaMask - Chrome Extension</a:t>
            </a:r>
          </a:p>
          <a:p>
            <a:pPr>
              <a:lnSpc>
                <a:spcPct val="120000"/>
              </a:lnSpc>
              <a:buNone/>
            </a:pPr>
            <a:r>
              <a:rPr lang="en-US" sz="12800" b="1" dirty="0">
                <a:latin typeface="Times New Roman" panose="02020603050405020304" pitchFamily="18" charset="0"/>
                <a:cs typeface="Times New Roman" panose="02020603050405020304" pitchFamily="18" charset="0"/>
              </a:rPr>
              <a:t>Back-end Languages</a:t>
            </a:r>
          </a:p>
          <a:p>
            <a:pPr>
              <a:lnSpc>
                <a:spcPct val="120000"/>
              </a:lnSpc>
              <a:buClrTx/>
              <a:buFont typeface="Wingdings" panose="05000000000000000000" pitchFamily="2" charset="2"/>
              <a:buChar char="§"/>
            </a:pPr>
            <a:r>
              <a:rPr lang="en-US" sz="12800" dirty="0">
                <a:latin typeface="Times New Roman" panose="02020603050405020304" pitchFamily="18" charset="0"/>
                <a:cs typeface="Times New Roman" panose="02020603050405020304" pitchFamily="18" charset="0"/>
              </a:rPr>
              <a:t>Python</a:t>
            </a:r>
          </a:p>
          <a:p>
            <a:pPr>
              <a:lnSpc>
                <a:spcPct val="120000"/>
              </a:lnSpc>
              <a:buClrTx/>
              <a:buFont typeface="Wingdings" panose="05000000000000000000" pitchFamily="2" charset="2"/>
              <a:buChar char="§"/>
            </a:pPr>
            <a:r>
              <a:rPr lang="en-US" sz="12800" dirty="0">
                <a:latin typeface="Times New Roman" panose="02020603050405020304" pitchFamily="18" charset="0"/>
                <a:cs typeface="Times New Roman" panose="02020603050405020304" pitchFamily="18" charset="0"/>
              </a:rPr>
              <a:t>Java Script</a:t>
            </a:r>
          </a:p>
          <a:p>
            <a:pPr>
              <a:lnSpc>
                <a:spcPct val="120000"/>
              </a:lnSpc>
              <a:buClrTx/>
              <a:buFont typeface="Wingdings" panose="05000000000000000000" pitchFamily="2" charset="2"/>
              <a:buChar char="§"/>
            </a:pPr>
            <a:r>
              <a:rPr lang="en-US" sz="12800" dirty="0">
                <a:latin typeface="Times New Roman" panose="02020603050405020304" pitchFamily="18" charset="0"/>
                <a:cs typeface="Times New Roman" panose="02020603050405020304" pitchFamily="18" charset="0"/>
              </a:rPr>
              <a:t>Solidity</a:t>
            </a:r>
          </a:p>
          <a:p>
            <a:pPr>
              <a:lnSpc>
                <a:spcPct val="120000"/>
              </a:lnSpc>
              <a:buNone/>
            </a:pPr>
            <a:r>
              <a:rPr lang="en-US" sz="12800" b="1" dirty="0">
                <a:latin typeface="Times New Roman" panose="02020603050405020304" pitchFamily="18" charset="0"/>
                <a:cs typeface="Times New Roman" panose="02020603050405020304" pitchFamily="18" charset="0"/>
              </a:rPr>
              <a:t>FrameWork</a:t>
            </a:r>
            <a:r>
              <a:rPr lang="en-US" sz="12800" dirty="0">
                <a:latin typeface="Times New Roman" panose="02020603050405020304" pitchFamily="18" charset="0"/>
                <a:cs typeface="Times New Roman" panose="02020603050405020304" pitchFamily="18" charset="0"/>
              </a:rPr>
              <a:t> </a:t>
            </a:r>
          </a:p>
          <a:p>
            <a:pPr>
              <a:lnSpc>
                <a:spcPct val="120000"/>
              </a:lnSpc>
              <a:buClrTx/>
              <a:buFont typeface="Wingdings" panose="05000000000000000000" pitchFamily="2" charset="2"/>
              <a:buChar char="§"/>
            </a:pPr>
            <a:r>
              <a:rPr lang="en-US" sz="12800" dirty="0">
                <a:latin typeface="Times New Roman" panose="02020603050405020304" pitchFamily="18" charset="0"/>
                <a:cs typeface="Times New Roman" panose="02020603050405020304" pitchFamily="18" charset="0"/>
              </a:rPr>
              <a:t>Django</a:t>
            </a:r>
          </a:p>
          <a:p>
            <a:endParaRPr lang="en-US" dirty="0">
              <a:latin typeface="Times New Roman" panose="02020603050405020304" pitchFamily="18" charset="0"/>
              <a:cs typeface="Times New Roman" panose="02020603050405020304" pitchFamily="18" charset="0"/>
            </a:endParaRPr>
          </a:p>
        </p:txBody>
      </p:sp>
      <p:sp>
        <p:nvSpPr>
          <p:cNvPr id="6" name="Content Placeholder 3"/>
          <p:cNvSpPr txBox="1"/>
          <p:nvPr/>
        </p:nvSpPr>
        <p:spPr>
          <a:xfrm>
            <a:off x="10072695" y="2182792"/>
            <a:ext cx="6759470" cy="6720417"/>
          </a:xfrm>
          <a:prstGeom prst="rect">
            <a:avLst/>
          </a:prstGeom>
        </p:spPr>
        <p:txBody>
          <a:bodyPr vert="horz" lIns="160468" tIns="80234" rIns="160468" bIns="80234">
            <a:normAutofit/>
          </a:bodyPr>
          <a:lstStyle/>
          <a:p>
            <a:pPr marL="561340" marR="0" lvl="0" indent="-561340" algn="l" defTabSz="914400" rtl="0" eaLnBrk="1" fontAlgn="auto" latinLnBrk="0" hangingPunct="1">
              <a:lnSpc>
                <a:spcPct val="100000"/>
              </a:lnSpc>
              <a:spcBef>
                <a:spcPts val="1230"/>
              </a:spcBef>
              <a:spcAft>
                <a:spcPts val="0"/>
              </a:spcAft>
              <a:buClr>
                <a:srgbClr val="F9BD66"/>
              </a:buClr>
              <a:buSzPct val="60000"/>
              <a:buFont typeface="Wingdings" panose="05000000000000000000"/>
              <a:buNone/>
              <a:defRPr/>
            </a:pPr>
            <a:r>
              <a:rPr kumimoji="0" lang="en-US"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Front-end Languages </a:t>
            </a:r>
          </a:p>
          <a:p>
            <a:pPr marL="561340" marR="0" lvl="0" indent="-561340" algn="l" defTabSz="914400" rtl="0" eaLnBrk="1" fontAlgn="auto" latinLnBrk="0" hangingPunct="1">
              <a:lnSpc>
                <a:spcPct val="100000"/>
              </a:lnSpc>
              <a:spcBef>
                <a:spcPts val="1230"/>
              </a:spcBef>
              <a:spcAft>
                <a:spcPts val="0"/>
              </a:spcAft>
              <a:buClrTx/>
              <a:buSzPct val="60000"/>
              <a:buFont typeface="Wingdings" panose="05000000000000000000" pitchFamily="2" charset="2"/>
              <a:buChar char="§"/>
              <a:defRPr/>
            </a:pPr>
            <a:r>
              <a:rPr kumimoji="0" lang="en-US"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HTML</a:t>
            </a:r>
          </a:p>
          <a:p>
            <a:pPr marL="561340" marR="0" lvl="0" indent="-561340" algn="l" defTabSz="914400" rtl="0" eaLnBrk="1" fontAlgn="auto" latinLnBrk="0" hangingPunct="1">
              <a:lnSpc>
                <a:spcPct val="100000"/>
              </a:lnSpc>
              <a:spcBef>
                <a:spcPts val="1230"/>
              </a:spcBef>
              <a:spcAft>
                <a:spcPts val="0"/>
              </a:spcAft>
              <a:buClrTx/>
              <a:buSzPct val="60000"/>
              <a:buFont typeface="Wingdings" panose="05000000000000000000" pitchFamily="2" charset="2"/>
              <a:buChar char="§"/>
              <a:defRPr/>
            </a:pPr>
            <a:r>
              <a:rPr kumimoji="0" lang="en-US"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CSS</a:t>
            </a:r>
          </a:p>
          <a:p>
            <a:pPr marL="561340" marR="0" lvl="0" indent="-561340" algn="l" defTabSz="914400" rtl="0" eaLnBrk="1" fontAlgn="auto" latinLnBrk="0" hangingPunct="1">
              <a:lnSpc>
                <a:spcPct val="100000"/>
              </a:lnSpc>
              <a:spcBef>
                <a:spcPts val="1230"/>
              </a:spcBef>
              <a:spcAft>
                <a:spcPts val="0"/>
              </a:spcAft>
              <a:buClrTx/>
              <a:buSzPct val="60000"/>
              <a:buFont typeface="Wingdings" panose="05000000000000000000" pitchFamily="2" charset="2"/>
              <a:buChar char="§"/>
              <a:defRPr/>
            </a:pPr>
            <a:r>
              <a:rPr kumimoji="0" lang="en-US"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JS</a:t>
            </a:r>
          </a:p>
          <a:p>
            <a:pPr marL="561340" marR="0" lvl="0" indent="-561340" algn="l" defTabSz="914400" rtl="0" eaLnBrk="1" fontAlgn="auto" latinLnBrk="0" hangingPunct="1">
              <a:lnSpc>
                <a:spcPct val="100000"/>
              </a:lnSpc>
              <a:spcBef>
                <a:spcPts val="1230"/>
              </a:spcBef>
              <a:spcAft>
                <a:spcPts val="0"/>
              </a:spcAft>
              <a:buClrTx/>
              <a:buSzPct val="60000"/>
              <a:buFont typeface="Wingdings" panose="05000000000000000000" pitchFamily="2" charset="2"/>
              <a:buChar char="§"/>
              <a:defRPr/>
            </a:pPr>
            <a:r>
              <a:rPr kumimoji="0" lang="en-US"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Bootstrap4</a:t>
            </a:r>
          </a:p>
          <a:p>
            <a:pPr marL="561340" marR="0" lvl="0" indent="-561340" algn="l" defTabSz="914400" rtl="0" eaLnBrk="1" fontAlgn="auto" latinLnBrk="0" hangingPunct="1">
              <a:lnSpc>
                <a:spcPct val="100000"/>
              </a:lnSpc>
              <a:spcBef>
                <a:spcPts val="1230"/>
              </a:spcBef>
              <a:spcAft>
                <a:spcPts val="0"/>
              </a:spcAft>
              <a:buClr>
                <a:srgbClr val="F9BD66"/>
              </a:buClr>
              <a:buSzPct val="60000"/>
              <a:buFont typeface="Wingdings" panose="05000000000000000000"/>
              <a:buNone/>
              <a:defRPr/>
            </a:pPr>
            <a:r>
              <a:rPr kumimoji="0" lang="en-US"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Hardware Requirements</a:t>
            </a:r>
          </a:p>
          <a:p>
            <a:pPr marL="561340" marR="0" lvl="0" indent="-561340" algn="l" defTabSz="914400" rtl="0" eaLnBrk="1" fontAlgn="auto" latinLnBrk="0" hangingPunct="1">
              <a:lnSpc>
                <a:spcPct val="100000"/>
              </a:lnSpc>
              <a:spcBef>
                <a:spcPts val="1230"/>
              </a:spcBef>
              <a:spcAft>
                <a:spcPts val="0"/>
              </a:spcAft>
              <a:buClrTx/>
              <a:buSzPct val="60000"/>
              <a:buFont typeface="Wingdings" panose="05000000000000000000" pitchFamily="2" charset="2"/>
              <a:buChar char="§"/>
              <a:defRPr/>
            </a:pPr>
            <a:r>
              <a:rPr kumimoji="0" lang="en-US"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Processor   : i5 and above</a:t>
            </a:r>
          </a:p>
          <a:p>
            <a:pPr marL="561340" marR="0" lvl="0" indent="-561340" algn="l" defTabSz="914400" rtl="0" eaLnBrk="1" fontAlgn="auto" latinLnBrk="0" hangingPunct="1">
              <a:lnSpc>
                <a:spcPct val="100000"/>
              </a:lnSpc>
              <a:spcBef>
                <a:spcPts val="1230"/>
              </a:spcBef>
              <a:spcAft>
                <a:spcPts val="0"/>
              </a:spcAft>
              <a:buClrTx/>
              <a:buSzPct val="60000"/>
              <a:buFont typeface="Wingdings" panose="05000000000000000000" pitchFamily="2" charset="2"/>
              <a:buChar char="§"/>
              <a:defRPr/>
            </a:pPr>
            <a:r>
              <a:rPr kumimoji="0" lang="en-US"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RAM         : 8GB and above</a:t>
            </a:r>
          </a:p>
          <a:p>
            <a:pPr marL="561340" marR="0" lvl="0" indent="-561340" algn="l" defTabSz="914400" rtl="0" eaLnBrk="1" fontAlgn="auto" latinLnBrk="0" hangingPunct="1">
              <a:lnSpc>
                <a:spcPct val="100000"/>
              </a:lnSpc>
              <a:spcBef>
                <a:spcPts val="1230"/>
              </a:spcBef>
              <a:spcAft>
                <a:spcPts val="0"/>
              </a:spcAft>
              <a:buClrTx/>
              <a:buSzPct val="60000"/>
              <a:buFont typeface="Wingdings" panose="05000000000000000000" pitchFamily="2" charset="2"/>
              <a:buChar char="§"/>
              <a:defRPr/>
            </a:pPr>
            <a:r>
              <a:rPr kumimoji="0" lang="en-US"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ROM         : 20GB and above</a:t>
            </a:r>
          </a:p>
          <a:p>
            <a:pPr marL="561340" marR="0" lvl="0" indent="-561340" algn="l" defTabSz="914400" rtl="0" eaLnBrk="1" fontAlgn="auto" latinLnBrk="0" hangingPunct="1">
              <a:lnSpc>
                <a:spcPct val="100000"/>
              </a:lnSpc>
              <a:spcBef>
                <a:spcPts val="1230"/>
              </a:spcBef>
              <a:spcAft>
                <a:spcPts val="0"/>
              </a:spcAft>
              <a:buClr>
                <a:srgbClr val="F9BD66"/>
              </a:buClr>
              <a:buSzPct val="60000"/>
              <a:buFont typeface="Wingdings" panose="05000000000000000000"/>
              <a:buChar char=""/>
              <a:defRPr/>
            </a:pPr>
            <a:endParaRPr kumimoji="0" lang="en-US" sz="5100" b="0" i="0" u="none" strike="noStrike" kern="1200" cap="none" spc="0" normalizeH="0" baseline="0" noProof="0" dirty="0">
              <a:ln>
                <a:noFill/>
              </a:ln>
              <a:solidFill>
                <a:sysClr val="windowText" lastClr="000000"/>
              </a:solidFill>
              <a:effectLst/>
              <a:uLnTx/>
              <a:uFillTx/>
              <a:latin typeface="Tw Cen MT" panose="020B0602020104020603"/>
              <a:ea typeface="+mn-ea"/>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1362" y="896908"/>
            <a:ext cx="14702155" cy="1809115"/>
          </a:xfrm>
        </p:spPr>
        <p:txBody>
          <a:bodyPr>
            <a:normAutofit/>
          </a:bodyPr>
          <a:lstStyle/>
          <a:p>
            <a:pPr algn="ctr"/>
            <a:r>
              <a:rPr lang="en-US" b="1" dirty="0">
                <a:solidFill>
                  <a:schemeClr val="bg1">
                    <a:lumMod val="10000"/>
                  </a:schemeClr>
                </a:solidFill>
                <a:latin typeface="Times New Roman" panose="02020603050405020304" pitchFamily="18" charset="0"/>
                <a:cs typeface="Times New Roman" panose="02020603050405020304" pitchFamily="18" charset="0"/>
                <a:sym typeface="+mn-ea"/>
              </a:rPr>
              <a:t>FUNCTIONAL AND NON- FUNCTIONAL REQUIREMENTS</a:t>
            </a:r>
            <a:endParaRPr lang="en-US" dirty="0"/>
          </a:p>
        </p:txBody>
      </p:sp>
      <p:sp>
        <p:nvSpPr>
          <p:cNvPr id="4" name="Content Placeholder 3"/>
          <p:cNvSpPr>
            <a:spLocks noGrp="1"/>
          </p:cNvSpPr>
          <p:nvPr>
            <p:ph sz="quarter" idx="1"/>
          </p:nvPr>
        </p:nvSpPr>
        <p:spPr>
          <a:xfrm>
            <a:off x="1271337" y="3167668"/>
            <a:ext cx="9277350" cy="6720205"/>
          </a:xfrm>
        </p:spPr>
        <p:txBody>
          <a:bodyPr/>
          <a:lstStyle/>
          <a:p>
            <a:pPr marL="514350" indent="-514350">
              <a:buClr>
                <a:srgbClr val="0D0D0D"/>
              </a:buClr>
              <a:buSzPct val="100000"/>
              <a:buFont typeface="+mj-lt"/>
              <a:buAutoNum type="alphaUcPeriod"/>
            </a:pPr>
            <a:r>
              <a:rPr lang="en-US" sz="3500" b="1" dirty="0">
                <a:latin typeface="Garamond" panose="02020404030301010803" pitchFamily="18" charset="0"/>
                <a:cs typeface="Times New Roman" panose="02020603050405020304" pitchFamily="18" charset="0"/>
              </a:rPr>
              <a:t>FUNCTIONAL</a:t>
            </a:r>
          </a:p>
          <a:p>
            <a:pPr marL="742950" indent="-742950">
              <a:buClr>
                <a:srgbClr val="0D0D0D"/>
              </a:buClr>
              <a:buSzPct val="100000"/>
              <a:buFont typeface="+mj-lt"/>
              <a:buAutoNum type="arabicPeriod"/>
            </a:pPr>
            <a:r>
              <a:rPr lang="en-US" sz="3600" dirty="0">
                <a:latin typeface="Garamond" panose="02020404030301010803" pitchFamily="18" charset="0"/>
              </a:rPr>
              <a:t>User Registration and Login</a:t>
            </a:r>
          </a:p>
          <a:p>
            <a:pPr marL="742950" indent="-742950">
              <a:buClr>
                <a:srgbClr val="0D0D0D"/>
              </a:buClr>
              <a:buSzPct val="100000"/>
              <a:buFont typeface="+mj-lt"/>
              <a:buAutoNum type="arabicPeriod"/>
            </a:pPr>
            <a:r>
              <a:rPr lang="en-US" sz="3600" dirty="0">
                <a:latin typeface="Garamond" panose="02020404030301010803" pitchFamily="18" charset="0"/>
              </a:rPr>
              <a:t>News Upload and Storage</a:t>
            </a:r>
          </a:p>
          <a:p>
            <a:pPr marL="742950" indent="-742950">
              <a:buClr>
                <a:srgbClr val="0D0D0D"/>
              </a:buClr>
              <a:buSzPct val="100000"/>
              <a:buFont typeface="+mj-lt"/>
              <a:buAutoNum type="arabicPeriod"/>
            </a:pPr>
            <a:r>
              <a:rPr lang="en-US" sz="3600" dirty="0">
                <a:latin typeface="Garamond" panose="02020404030301010803" pitchFamily="18" charset="0"/>
              </a:rPr>
              <a:t>Fake News Detection</a:t>
            </a:r>
          </a:p>
          <a:p>
            <a:pPr marL="742950" indent="-742950">
              <a:buClr>
                <a:srgbClr val="0D0D0D"/>
              </a:buClr>
              <a:buSzPct val="100000"/>
              <a:buFont typeface="+mj-lt"/>
              <a:buAutoNum type="arabicPeriod"/>
            </a:pPr>
            <a:r>
              <a:rPr lang="en-US" sz="3600" dirty="0">
                <a:latin typeface="Garamond" panose="02020404030301010803" pitchFamily="18" charset="0"/>
              </a:rPr>
              <a:t>News Retrieval</a:t>
            </a:r>
          </a:p>
          <a:p>
            <a:pPr marL="742950" indent="-742950">
              <a:buClr>
                <a:srgbClr val="0D0D0D"/>
              </a:buClr>
              <a:buSzPct val="100000"/>
              <a:buFont typeface="+mj-lt"/>
              <a:buAutoNum type="arabicPeriod"/>
            </a:pPr>
            <a:r>
              <a:rPr lang="en-US" sz="3600" dirty="0">
                <a:latin typeface="Garamond" panose="02020404030301010803" pitchFamily="18" charset="0"/>
              </a:rPr>
              <a:t>Performance Reporting</a:t>
            </a:r>
            <a:endParaRPr lang="en-US" sz="3600" dirty="0">
              <a:latin typeface="Garamond" panose="02020404030301010803" pitchFamily="18" charset="0"/>
              <a:cs typeface="Times New Roman" panose="02020603050405020304" pitchFamily="18" charset="0"/>
            </a:endParaRPr>
          </a:p>
        </p:txBody>
      </p:sp>
      <p:sp>
        <p:nvSpPr>
          <p:cNvPr id="5" name="Content Placeholder 4"/>
          <p:cNvSpPr>
            <a:spLocks noGrp="1"/>
          </p:cNvSpPr>
          <p:nvPr>
            <p:ph sz="quarter" idx="2"/>
          </p:nvPr>
        </p:nvSpPr>
        <p:spPr>
          <a:xfrm>
            <a:off x="9021512" y="3167668"/>
            <a:ext cx="9552305" cy="6720205"/>
          </a:xfrm>
        </p:spPr>
        <p:txBody>
          <a:bodyPr/>
          <a:lstStyle/>
          <a:p>
            <a:pPr marL="514350" indent="-514350">
              <a:buClr>
                <a:srgbClr val="0D0D0D"/>
              </a:buClr>
              <a:buSzPct val="100000"/>
              <a:buFont typeface="+mj-lt"/>
              <a:buAutoNum type="alphaUcPeriod"/>
            </a:pPr>
            <a:r>
              <a:rPr lang="en-US" sz="3500" b="1" dirty="0">
                <a:latin typeface="Garamond" panose="02020404030301010803" pitchFamily="18" charset="0"/>
                <a:cs typeface="Times New Roman" panose="02020603050405020304" pitchFamily="18" charset="0"/>
                <a:sym typeface="+mn-ea"/>
              </a:rPr>
              <a:t>NON- FUNCTIONAL</a:t>
            </a:r>
          </a:p>
          <a:p>
            <a:pPr marL="742950" indent="-742950">
              <a:buClr>
                <a:srgbClr val="0D0D0D"/>
              </a:buClr>
              <a:buSzPct val="100000"/>
              <a:buFont typeface="+mj-lt"/>
              <a:buAutoNum type="arabicPeriod"/>
            </a:pPr>
            <a:r>
              <a:rPr lang="en-US" sz="3600" dirty="0">
                <a:latin typeface="Garamond" panose="02020404030301010803" pitchFamily="18" charset="0"/>
              </a:rPr>
              <a:t>Security</a:t>
            </a:r>
          </a:p>
          <a:p>
            <a:pPr marL="742950" indent="-742950">
              <a:buClr>
                <a:srgbClr val="0D0D0D"/>
              </a:buClr>
              <a:buSzPct val="100000"/>
              <a:buFont typeface="+mj-lt"/>
              <a:buAutoNum type="arabicPeriod"/>
            </a:pPr>
            <a:r>
              <a:rPr lang="en-US" sz="3600" dirty="0">
                <a:latin typeface="Garamond" panose="02020404030301010803" pitchFamily="18" charset="0"/>
              </a:rPr>
              <a:t>Usability</a:t>
            </a:r>
          </a:p>
          <a:p>
            <a:pPr marL="742950" indent="-742950">
              <a:buClr>
                <a:srgbClr val="0D0D0D"/>
              </a:buClr>
              <a:buSzPct val="100000"/>
              <a:buFont typeface="+mj-lt"/>
              <a:buAutoNum type="arabicPeriod"/>
            </a:pPr>
            <a:r>
              <a:rPr lang="en-US" sz="3600" dirty="0">
                <a:latin typeface="Garamond" panose="02020404030301010803" pitchFamily="18" charset="0"/>
              </a:rPr>
              <a:t>Scalability</a:t>
            </a:r>
          </a:p>
          <a:p>
            <a:pPr marL="742950" indent="-742950">
              <a:buClr>
                <a:srgbClr val="0D0D0D"/>
              </a:buClr>
              <a:buSzPct val="100000"/>
              <a:buFont typeface="+mj-lt"/>
              <a:buAutoNum type="arabicPeriod"/>
            </a:pPr>
            <a:r>
              <a:rPr lang="en-US" sz="3600" dirty="0">
                <a:latin typeface="Garamond" panose="02020404030301010803" pitchFamily="18" charset="0"/>
              </a:rPr>
              <a:t>Performance</a:t>
            </a:r>
          </a:p>
          <a:p>
            <a:pPr marL="742950" indent="-742950">
              <a:buClr>
                <a:srgbClr val="0D0D0D"/>
              </a:buClr>
              <a:buSzPct val="100000"/>
              <a:buFont typeface="+mj-lt"/>
              <a:buAutoNum type="arabicPeriod"/>
            </a:pPr>
            <a:r>
              <a:rPr lang="en-US" sz="3600" dirty="0">
                <a:latin typeface="Garamond" panose="02020404030301010803" pitchFamily="18" charset="0"/>
              </a:rPr>
              <a:t>Reliability</a:t>
            </a:r>
            <a:endParaRPr lang="en-US" sz="3500" b="1" dirty="0">
              <a:latin typeface="Garamond" panose="02020404030301010803"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0865" y="112395"/>
            <a:ext cx="16292195" cy="1142365"/>
          </a:xfrm>
        </p:spPr>
        <p:txBody>
          <a:bodyPr/>
          <a:lstStyle/>
          <a:p>
            <a:pPr algn="ctr"/>
            <a:r>
              <a:rPr lang="en-US" sz="6000" b="1" dirty="0">
                <a:solidFill>
                  <a:srgbClr val="000000"/>
                </a:solidFill>
                <a:latin typeface="Times New Roman" panose="02020603050405020304" pitchFamily="18" charset="0"/>
                <a:cs typeface="Times New Roman" panose="02020603050405020304" pitchFamily="18" charset="0"/>
                <a:sym typeface="+mn-ea"/>
              </a:rPr>
              <a:t>  System  Architecture</a:t>
            </a:r>
            <a:endParaRPr lang="en-US" sz="6000" dirty="0"/>
          </a:p>
        </p:txBody>
      </p:sp>
      <p:pic>
        <p:nvPicPr>
          <p:cNvPr id="1026" name="Picture 2"/>
          <p:cNvPicPr>
            <a:picLocks noChangeAspect="1" noChangeArrowheads="1"/>
          </p:cNvPicPr>
          <p:nvPr/>
        </p:nvPicPr>
        <p:blipFill>
          <a:blip r:embed="rId2"/>
          <a:srcRect/>
          <a:stretch>
            <a:fillRect/>
          </a:stretch>
        </p:blipFill>
        <p:spPr bwMode="auto">
          <a:xfrm>
            <a:off x="785755" y="1396974"/>
            <a:ext cx="14287600" cy="7215237"/>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tx1"/>
                </a:solidFill>
                <a:latin typeface="Times New Roman" panose="02020603050405020304" pitchFamily="18" charset="0"/>
                <a:cs typeface="Times New Roman" panose="02020603050405020304" pitchFamily="18" charset="0"/>
                <a:sym typeface="+mn-ea"/>
              </a:rPr>
              <a:t>DATA FLOW DIAGRAM</a:t>
            </a:r>
            <a:endParaRPr lang="en-US"/>
          </a:p>
        </p:txBody>
      </p:sp>
      <p:sp>
        <p:nvSpPr>
          <p:cNvPr id="6" name="Text Placeholder 5"/>
          <p:cNvSpPr>
            <a:spLocks noGrp="1"/>
          </p:cNvSpPr>
          <p:nvPr>
            <p:ph type="body" sz="quarter" idx="1"/>
          </p:nvPr>
        </p:nvSpPr>
        <p:spPr/>
        <p:txBody>
          <a:bodyPr/>
          <a:lstStyle/>
          <a:p>
            <a:pPr algn="ctr"/>
            <a:r>
              <a:rPr lang="en-US" dirty="0"/>
              <a:t>PUBLISHER</a:t>
            </a:r>
          </a:p>
        </p:txBody>
      </p:sp>
      <p:sp>
        <p:nvSpPr>
          <p:cNvPr id="8" name="Text Placeholder 7"/>
          <p:cNvSpPr>
            <a:spLocks noGrp="1"/>
          </p:cNvSpPr>
          <p:nvPr>
            <p:ph type="body" sz="quarter" idx="3"/>
          </p:nvPr>
        </p:nvSpPr>
        <p:spPr/>
        <p:txBody>
          <a:bodyPr/>
          <a:lstStyle/>
          <a:p>
            <a:pPr algn="ctr"/>
            <a:r>
              <a:rPr lang="en-US" dirty="0"/>
              <a:t>SUBSCRIBER</a:t>
            </a:r>
          </a:p>
        </p:txBody>
      </p:sp>
      <p:pic>
        <p:nvPicPr>
          <p:cNvPr id="1026" name="Picture 2"/>
          <p:cNvPicPr>
            <a:picLocks noGrp="1" noChangeAspect="1" noChangeArrowheads="1"/>
          </p:cNvPicPr>
          <p:nvPr>
            <p:ph sz="quarter" idx="2"/>
          </p:nvPr>
        </p:nvPicPr>
        <p:blipFill>
          <a:blip r:embed="rId2"/>
          <a:srcRect/>
          <a:stretch>
            <a:fillRect/>
          </a:stretch>
        </p:blipFill>
        <p:spPr bwMode="auto">
          <a:xfrm>
            <a:off x="2160365" y="3925704"/>
            <a:ext cx="5000660" cy="5658239"/>
          </a:xfrm>
          <a:prstGeom prst="rect">
            <a:avLst/>
          </a:prstGeom>
          <a:noFill/>
          <a:ln w="9525">
            <a:noFill/>
            <a:miter lim="800000"/>
            <a:headEnd/>
            <a:tailEnd/>
          </a:ln>
          <a:effectLst/>
        </p:spPr>
      </p:pic>
      <p:pic>
        <p:nvPicPr>
          <p:cNvPr id="1027" name="Picture 3"/>
          <p:cNvPicPr>
            <a:picLocks noGrp="1" noChangeAspect="1" noChangeArrowheads="1"/>
          </p:cNvPicPr>
          <p:nvPr>
            <p:ph sz="quarter" idx="4"/>
          </p:nvPr>
        </p:nvPicPr>
        <p:blipFill>
          <a:blip r:embed="rId3"/>
          <a:srcRect/>
          <a:stretch>
            <a:fillRect/>
          </a:stretch>
        </p:blipFill>
        <p:spPr bwMode="auto">
          <a:xfrm>
            <a:off x="9208891" y="4254493"/>
            <a:ext cx="5885256" cy="500066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795" y="-19685"/>
            <a:ext cx="15932150" cy="1221740"/>
          </a:xfrm>
        </p:spPr>
        <p:txBody>
          <a:bodyPr/>
          <a:lstStyle/>
          <a:p>
            <a:pPr algn="ctr"/>
            <a:r>
              <a:rPr lang="en-US" sz="6500" b="1" dirty="0">
                <a:solidFill>
                  <a:srgbClr val="000000"/>
                </a:solidFill>
                <a:latin typeface="Garamond" panose="02020404030301010803" pitchFamily="18" charset="0"/>
                <a:cs typeface="Times New Roman" panose="02020603050405020304" pitchFamily="18" charset="0"/>
                <a:sym typeface="+mn-ea"/>
              </a:rPr>
              <a:t>Abstract</a:t>
            </a:r>
            <a:endParaRPr lang="en-US" sz="6500" dirty="0">
              <a:latin typeface="Garamond" panose="02020404030301010803" pitchFamily="18" charset="0"/>
            </a:endParaRPr>
          </a:p>
        </p:txBody>
      </p:sp>
      <p:sp>
        <p:nvSpPr>
          <p:cNvPr id="3" name="Content Placeholder 2"/>
          <p:cNvSpPr>
            <a:spLocks noGrp="1"/>
          </p:cNvSpPr>
          <p:nvPr>
            <p:ph sz="quarter" idx="1"/>
          </p:nvPr>
        </p:nvSpPr>
        <p:spPr>
          <a:xfrm>
            <a:off x="2016760" y="1737360"/>
            <a:ext cx="13600430" cy="7703185"/>
          </a:xfrm>
        </p:spPr>
        <p:txBody>
          <a:bodyPr>
            <a:noAutofit/>
          </a:bodyPr>
          <a:lstStyle/>
          <a:p>
            <a:pPr algn="just">
              <a:buClr>
                <a:srgbClr val="0D0D0D"/>
              </a:buClr>
              <a:buSzPct val="100000"/>
              <a:buFont typeface="Wingdings" panose="05000000000000000000" charset="0"/>
              <a:buChar char="Ø"/>
            </a:pPr>
            <a:r>
              <a:rPr lang="en-US" sz="3200" dirty="0">
                <a:latin typeface="Garamond" panose="02020404030301010803" pitchFamily="18" charset="0"/>
                <a:cs typeface="Times New Roman" panose="02020603050405020304" pitchFamily="18" charset="0"/>
              </a:rPr>
              <a:t>The project aims to minimize the impact of fake news using blockchain and artificial intelligence technologies, while also verifying the authenticity of news through blockchain.</a:t>
            </a:r>
          </a:p>
          <a:p>
            <a:pPr algn="just">
              <a:buClr>
                <a:srgbClr val="0D0D0D"/>
              </a:buClr>
              <a:buSzPct val="100000"/>
              <a:buFont typeface="Wingdings" panose="05000000000000000000" charset="0"/>
              <a:buChar char="Ø"/>
            </a:pPr>
            <a:r>
              <a:rPr lang="en-US" sz="3200" dirty="0">
                <a:latin typeface="Garamond" panose="02020404030301010803" pitchFamily="18" charset="0"/>
              </a:rPr>
              <a:t>Blockchain provides secure, tamper-proof storage for news articles, ensuring data integrity.</a:t>
            </a:r>
            <a:endParaRPr lang="en-US" sz="3200" dirty="0">
              <a:latin typeface="Garamond" panose="02020404030301010803" pitchFamily="18" charset="0"/>
              <a:cs typeface="Times New Roman" panose="02020603050405020304" pitchFamily="18" charset="0"/>
            </a:endParaRPr>
          </a:p>
          <a:p>
            <a:pPr algn="just">
              <a:buClr>
                <a:srgbClr val="0D0D0D"/>
              </a:buClr>
              <a:buSzPct val="100000"/>
              <a:buFont typeface="Wingdings" panose="05000000000000000000" charset="0"/>
              <a:buChar char="Ø"/>
            </a:pPr>
            <a:r>
              <a:rPr lang="en-US" sz="3200" dirty="0">
                <a:latin typeface="Garamond" panose="02020404030301010803" pitchFamily="18" charset="0"/>
                <a:cs typeface="Times New Roman" panose="02020603050405020304" pitchFamily="18" charset="0"/>
              </a:rPr>
              <a:t>The project focus is to use AI algorithms including ANN, CBR, and LSTM , that predicts the future spread of fake news, enhancing the understanding of how misinformation propagates.</a:t>
            </a:r>
          </a:p>
          <a:p>
            <a:pPr algn="just">
              <a:buClr>
                <a:srgbClr val="0D0D0D"/>
              </a:buClr>
              <a:buSzPct val="100000"/>
              <a:buFont typeface="Wingdings" panose="05000000000000000000" charset="0"/>
              <a:buChar char="Ø"/>
            </a:pPr>
            <a:r>
              <a:rPr lang="en-US" sz="3200" dirty="0">
                <a:latin typeface="Garamond" panose="02020404030301010803" pitchFamily="18" charset="0"/>
                <a:cs typeface="Times New Roman" panose="02020603050405020304" pitchFamily="18" charset="0"/>
              </a:rPr>
              <a:t>Smart Contracts, designed using Solidity programming, facilitate the secure storage and retrieval of news data on the Blockchain.       </a:t>
            </a:r>
          </a:p>
          <a:p>
            <a:pPr algn="just">
              <a:buClr>
                <a:srgbClr val="0D0D0D"/>
              </a:buClr>
              <a:buSzPct val="100000"/>
              <a:buFont typeface="Wingdings" panose="05000000000000000000" charset="0"/>
              <a:buChar char="Ø"/>
            </a:pPr>
            <a:r>
              <a:rPr lang="en-US" sz="3200" dirty="0">
                <a:latin typeface="Garamond" panose="02020404030301010803" pitchFamily="18" charset="0"/>
                <a:cs typeface="Times New Roman" panose="02020603050405020304" pitchFamily="18" charset="0"/>
              </a:rPr>
              <a:t>As an extension advanced AI techniques like Bi-directional GRU and XGBOOST are  employed to enhance the accuracy of fake news detection.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latin typeface="Times New Roman" panose="02020603050405020304" pitchFamily="18" charset="0"/>
                <a:cs typeface="Times New Roman" panose="02020603050405020304" pitchFamily="18" charset="0"/>
                <a:sym typeface="+mn-ea"/>
              </a:rPr>
              <a:t>USE CASE DIAGRAM</a:t>
            </a:r>
            <a:endParaRPr lang="en-US" dirty="0"/>
          </a:p>
        </p:txBody>
      </p:sp>
      <p:pic>
        <p:nvPicPr>
          <p:cNvPr id="6" name="Content Placeholder 5"/>
          <p:cNvPicPr>
            <a:picLocks noGrp="1"/>
          </p:cNvPicPr>
          <p:nvPr>
            <p:ph sz="quarter" idx="1"/>
          </p:nvPr>
        </p:nvPicPr>
        <p:blipFill>
          <a:blip r:embed="rId2"/>
          <a:srcRect/>
          <a:stretch>
            <a:fillRect/>
          </a:stretch>
        </p:blipFill>
        <p:spPr bwMode="auto">
          <a:xfrm>
            <a:off x="4884364" y="2736056"/>
            <a:ext cx="6733334" cy="6039693"/>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latin typeface="Times New Roman" panose="02020603050405020304" pitchFamily="18" charset="0"/>
                <a:cs typeface="Times New Roman" panose="02020603050405020304" pitchFamily="18" charset="0"/>
                <a:sym typeface="+mn-ea"/>
              </a:rPr>
              <a:t>CLASS DIAGRAM</a:t>
            </a:r>
            <a:endParaRPr lang="en-US"/>
          </a:p>
        </p:txBody>
      </p:sp>
      <p:pic>
        <p:nvPicPr>
          <p:cNvPr id="5" name="Content Placeholder 4"/>
          <p:cNvPicPr>
            <a:picLocks noGrp="1"/>
          </p:cNvPicPr>
          <p:nvPr>
            <p:ph sz="quarter" idx="1"/>
          </p:nvPr>
        </p:nvPicPr>
        <p:blipFill>
          <a:blip r:embed="rId2"/>
          <a:srcRect/>
          <a:stretch>
            <a:fillRect/>
          </a:stretch>
        </p:blipFill>
        <p:spPr bwMode="auto">
          <a:xfrm>
            <a:off x="5245894" y="3113087"/>
            <a:ext cx="7972425" cy="508635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latin typeface="Times New Roman" panose="02020603050405020304" pitchFamily="18" charset="0"/>
                <a:cs typeface="Times New Roman" panose="02020603050405020304" pitchFamily="18" charset="0"/>
                <a:sym typeface="+mn-ea"/>
              </a:rPr>
              <a:t>ACTIVITY DIAGRAM</a:t>
            </a:r>
            <a:endParaRPr lang="en-US"/>
          </a:p>
        </p:txBody>
      </p:sp>
      <p:pic>
        <p:nvPicPr>
          <p:cNvPr id="6" name="Content Placeholder 5"/>
          <p:cNvPicPr>
            <a:picLocks noGrp="1"/>
          </p:cNvPicPr>
          <p:nvPr>
            <p:ph sz="quarter" idx="1"/>
          </p:nvPr>
        </p:nvPicPr>
        <p:blipFill>
          <a:blip r:embed="rId2"/>
          <a:srcRect/>
          <a:stretch>
            <a:fillRect/>
          </a:stretch>
        </p:blipFill>
        <p:spPr bwMode="auto">
          <a:xfrm>
            <a:off x="5958827" y="2352675"/>
            <a:ext cx="6546559" cy="6607175"/>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latin typeface="Times New Roman" panose="02020603050405020304" pitchFamily="18" charset="0"/>
                <a:cs typeface="Times New Roman" panose="02020603050405020304" pitchFamily="18" charset="0"/>
                <a:sym typeface="+mn-ea"/>
              </a:rPr>
              <a:t>SEQUENCE DIAGRAM</a:t>
            </a:r>
            <a:endParaRPr lang="en-US"/>
          </a:p>
        </p:txBody>
      </p:sp>
      <p:pic>
        <p:nvPicPr>
          <p:cNvPr id="6" name="Content Placeholder 5"/>
          <p:cNvPicPr>
            <a:picLocks noGrp="1"/>
          </p:cNvPicPr>
          <p:nvPr>
            <p:ph sz="quarter" idx="1"/>
          </p:nvPr>
        </p:nvPicPr>
        <p:blipFill>
          <a:blip r:embed="rId2"/>
          <a:srcRect/>
          <a:stretch>
            <a:fillRect/>
          </a:stretch>
        </p:blipFill>
        <p:spPr bwMode="auto">
          <a:xfrm>
            <a:off x="4962324" y="2352675"/>
            <a:ext cx="8539565" cy="6607175"/>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latin typeface="Times New Roman" panose="02020603050405020304" pitchFamily="18" charset="0"/>
                <a:cs typeface="Times New Roman" panose="02020603050405020304" pitchFamily="18" charset="0"/>
                <a:sym typeface="+mn-ea"/>
              </a:rPr>
              <a:t>COLLABORATION DIAGRAM</a:t>
            </a:r>
            <a:endParaRPr lang="en-US"/>
          </a:p>
        </p:txBody>
      </p:sp>
      <p:pic>
        <p:nvPicPr>
          <p:cNvPr id="5" name="Content Placeholder 4"/>
          <p:cNvPicPr>
            <a:picLocks noGrp="1"/>
          </p:cNvPicPr>
          <p:nvPr>
            <p:ph sz="quarter" idx="1"/>
          </p:nvPr>
        </p:nvPicPr>
        <p:blipFill>
          <a:blip r:embed="rId2"/>
          <a:srcRect/>
          <a:stretch>
            <a:fillRect/>
          </a:stretch>
        </p:blipFill>
        <p:spPr bwMode="auto">
          <a:xfrm>
            <a:off x="5074444" y="3751262"/>
            <a:ext cx="8315325" cy="381000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latin typeface="Times New Roman" panose="02020603050405020304" pitchFamily="18" charset="0"/>
                <a:cs typeface="Times New Roman" panose="02020603050405020304" pitchFamily="18" charset="0"/>
                <a:sym typeface="+mn-ea"/>
              </a:rPr>
              <a:t>COMPONENT DIAGRAM</a:t>
            </a:r>
            <a:endParaRPr lang="en-US"/>
          </a:p>
        </p:txBody>
      </p:sp>
      <p:pic>
        <p:nvPicPr>
          <p:cNvPr id="5" name="Content Placeholder 4"/>
          <p:cNvPicPr>
            <a:picLocks noGrp="1"/>
          </p:cNvPicPr>
          <p:nvPr>
            <p:ph sz="quarter" idx="1"/>
          </p:nvPr>
        </p:nvPicPr>
        <p:blipFill>
          <a:blip r:embed="rId2"/>
          <a:srcRect/>
          <a:stretch>
            <a:fillRect/>
          </a:stretch>
        </p:blipFill>
        <p:spPr bwMode="auto">
          <a:xfrm>
            <a:off x="5035758" y="3065786"/>
            <a:ext cx="8392697" cy="5180953"/>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latin typeface="Times New Roman" panose="02020603050405020304" pitchFamily="18" charset="0"/>
                <a:cs typeface="Times New Roman" panose="02020603050405020304" pitchFamily="18" charset="0"/>
                <a:sym typeface="+mn-ea"/>
              </a:rPr>
              <a:t>DEPLOYMENT DIAGRAM</a:t>
            </a:r>
            <a:endParaRPr lang="en-US"/>
          </a:p>
        </p:txBody>
      </p:sp>
      <p:pic>
        <p:nvPicPr>
          <p:cNvPr id="5" name="Content Placeholder 4"/>
          <p:cNvPicPr>
            <a:picLocks noGrp="1"/>
          </p:cNvPicPr>
          <p:nvPr>
            <p:ph sz="quarter" idx="1"/>
          </p:nvPr>
        </p:nvPicPr>
        <p:blipFill>
          <a:blip r:embed="rId2"/>
          <a:srcRect/>
          <a:stretch>
            <a:fillRect/>
          </a:stretch>
        </p:blipFill>
        <p:spPr bwMode="auto">
          <a:xfrm>
            <a:off x="5745956" y="4189412"/>
            <a:ext cx="6972300" cy="293370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2840" y="353060"/>
            <a:ext cx="15685135" cy="1106170"/>
          </a:xfrm>
        </p:spPr>
        <p:txBody>
          <a:bodyPr>
            <a:normAutofit/>
          </a:bodyPr>
          <a:lstStyle/>
          <a:p>
            <a:pPr algn="ctr"/>
            <a:r>
              <a:rPr lang="en-US" sz="6000" b="1" dirty="0">
                <a:solidFill>
                  <a:schemeClr val="tx1">
                    <a:lumMod val="95000"/>
                    <a:lumOff val="5000"/>
                  </a:schemeClr>
                </a:solidFill>
                <a:latin typeface="Times New Roman" panose="02020603050405020304" pitchFamily="18" charset="0"/>
                <a:cs typeface="Times New Roman" panose="02020603050405020304" pitchFamily="18" charset="0"/>
              </a:rPr>
              <a:t>Working Modules / Methodology </a:t>
            </a:r>
          </a:p>
        </p:txBody>
      </p:sp>
      <p:sp>
        <p:nvSpPr>
          <p:cNvPr id="3" name="Content Placeholder 2"/>
          <p:cNvSpPr>
            <a:spLocks noGrp="1"/>
          </p:cNvSpPr>
          <p:nvPr>
            <p:ph sz="quarter" idx="1"/>
          </p:nvPr>
        </p:nvSpPr>
        <p:spPr>
          <a:xfrm>
            <a:off x="1785887" y="1825602"/>
            <a:ext cx="14036679" cy="7251065"/>
          </a:xfrm>
        </p:spPr>
        <p:txBody>
          <a:bodyPr>
            <a:noAutofit/>
          </a:bodyPr>
          <a:lstStyle/>
          <a:p>
            <a:pPr marL="514350" indent="-514350">
              <a:buClr>
                <a:schemeClr val="tx1"/>
              </a:buClr>
              <a:buSzPct val="100000"/>
              <a:buFont typeface="+mj-lt"/>
              <a:buAutoNum type="alphaUcPeriod"/>
            </a:pPr>
            <a:r>
              <a:rPr lang="en-US" sz="3500" b="1" dirty="0">
                <a:latin typeface="Garamond" panose="02020404030301010803" pitchFamily="18" charset="0"/>
              </a:rPr>
              <a:t> New User Signup</a:t>
            </a:r>
            <a:r>
              <a:rPr lang="en-US" sz="3500" dirty="0">
                <a:latin typeface="Garamond" panose="02020404030301010803" pitchFamily="18" charset="0"/>
              </a:rPr>
              <a:t>:</a:t>
            </a:r>
          </a:p>
          <a:p>
            <a:pPr marL="1637665" lvl="2" indent="-514350">
              <a:buClrTx/>
              <a:buSzPct val="100000"/>
              <a:buFont typeface="+mj-lt"/>
              <a:buAutoNum type="arabicPeriod"/>
            </a:pPr>
            <a:r>
              <a:rPr lang="en-US" b="1" dirty="0">
                <a:latin typeface="Garamond" panose="02020404030301010803" pitchFamily="18" charset="0"/>
              </a:rPr>
              <a:t>Publisher</a:t>
            </a:r>
            <a:r>
              <a:rPr lang="en-US" dirty="0">
                <a:latin typeface="Garamond" panose="02020404030301010803" pitchFamily="18" charset="0"/>
              </a:rPr>
              <a:t>: In this module, new users can register as publishers by providing necessary details. Once signed up, they are allowed to publish news articles and access features related to news management.</a:t>
            </a:r>
          </a:p>
          <a:p>
            <a:pPr marL="1637665" lvl="2" indent="-514350">
              <a:buClrTx/>
              <a:buSzPct val="100000"/>
              <a:buFont typeface="+mj-lt"/>
              <a:buAutoNum type="arabicPeriod"/>
            </a:pPr>
            <a:r>
              <a:rPr lang="en-US" b="1" dirty="0">
                <a:latin typeface="Garamond" panose="02020404030301010803" pitchFamily="18" charset="0"/>
              </a:rPr>
              <a:t>Subscriber</a:t>
            </a:r>
            <a:r>
              <a:rPr lang="en-US" dirty="0">
                <a:latin typeface="Garamond" panose="02020404030301010803" pitchFamily="18" charset="0"/>
              </a:rPr>
              <a:t>: This section enables users to register as subscribers, granting them access to view news articles published by others on the Blockchain.</a:t>
            </a:r>
          </a:p>
          <a:p>
            <a:pPr marL="514350" indent="-514350">
              <a:buClrTx/>
              <a:buSzPct val="100000"/>
              <a:buFont typeface="+mj-lt"/>
              <a:buAutoNum type="alphaUcPeriod"/>
            </a:pPr>
            <a:r>
              <a:rPr lang="en-US" sz="3500" b="1" dirty="0">
                <a:latin typeface="Garamond" panose="02020404030301010803" pitchFamily="18" charset="0"/>
              </a:rPr>
              <a:t>Publisher Login</a:t>
            </a:r>
            <a:r>
              <a:rPr lang="en-US" sz="3500" dirty="0">
                <a:latin typeface="Garamond" panose="02020404030301010803" pitchFamily="18" charset="0"/>
              </a:rPr>
              <a:t>:</a:t>
            </a:r>
          </a:p>
          <a:p>
            <a:pPr marL="1637665" lvl="2" indent="-514350">
              <a:buClrTx/>
              <a:buSzPct val="100000"/>
              <a:buFont typeface="+mj-lt"/>
              <a:buAutoNum type="arabicPeriod"/>
            </a:pPr>
            <a:r>
              <a:rPr lang="en-US" b="1" dirty="0">
                <a:latin typeface="Garamond" panose="02020404030301010803" pitchFamily="18" charset="0"/>
              </a:rPr>
              <a:t>Train AI Algorithm</a:t>
            </a:r>
            <a:r>
              <a:rPr lang="en-US" dirty="0">
                <a:latin typeface="Garamond" panose="02020404030301010803" pitchFamily="18" charset="0"/>
              </a:rPr>
              <a:t>: After logging in, publishers can train various AI algorithms (such as ANN, LSTM, Bi-directional GRU, and XGBOOST) on their dataset to improve the accuracy of fake news detection. The system displays performance metrics like accuracy, precision, recall, and F-score for each algorithm.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2840" y="353060"/>
            <a:ext cx="15685135" cy="1106170"/>
          </a:xfrm>
        </p:spPr>
        <p:txBody>
          <a:bodyPr>
            <a:normAutofit/>
          </a:bodyPr>
          <a:lstStyle/>
          <a:p>
            <a:pPr algn="ctr"/>
            <a:r>
              <a:rPr lang="en-US" sz="6000" b="1" dirty="0">
                <a:solidFill>
                  <a:schemeClr val="tx1">
                    <a:lumMod val="95000"/>
                    <a:lumOff val="5000"/>
                  </a:schemeClr>
                </a:solidFill>
                <a:latin typeface="Times New Roman" panose="02020603050405020304" pitchFamily="18" charset="0"/>
                <a:cs typeface="Times New Roman" panose="02020603050405020304" pitchFamily="18" charset="0"/>
                <a:sym typeface="+mn-ea"/>
              </a:rPr>
              <a:t>Working Modules / Methodology </a:t>
            </a:r>
            <a:endParaRPr lang="en-US" sz="6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1785887" y="1825602"/>
            <a:ext cx="14036679" cy="7251065"/>
          </a:xfrm>
        </p:spPr>
        <p:txBody>
          <a:bodyPr>
            <a:noAutofit/>
          </a:bodyPr>
          <a:lstStyle/>
          <a:p>
            <a:pPr marL="1637665" lvl="2" indent="-514350" algn="just">
              <a:buClr>
                <a:schemeClr val="tx1"/>
              </a:buClr>
              <a:buSzPct val="100000"/>
              <a:buFont typeface="+mj-lt"/>
              <a:buAutoNum type="arabicPeriod" startAt="2"/>
            </a:pPr>
            <a:r>
              <a:rPr lang="en-US" b="1" dirty="0">
                <a:latin typeface="Garamond" panose="02020404030301010803" pitchFamily="18" charset="0"/>
              </a:rPr>
              <a:t>Publish News</a:t>
            </a:r>
            <a:r>
              <a:rPr lang="en-US" dirty="0">
                <a:latin typeface="Garamond" panose="02020404030301010803" pitchFamily="18" charset="0"/>
              </a:rPr>
              <a:t>: Publishers can write and submit news articles to the system. The AI will predict whether the news is real or fake before it is saved on the Blockchain, ensuring that only verified content is published.</a:t>
            </a:r>
          </a:p>
          <a:p>
            <a:pPr marL="1637665" lvl="2" indent="-514350" algn="just">
              <a:buClr>
                <a:schemeClr val="tx1"/>
              </a:buClr>
              <a:buSzPct val="100000"/>
              <a:buFont typeface="+mj-lt"/>
              <a:buAutoNum type="arabicPeriod" startAt="2"/>
            </a:pPr>
            <a:r>
              <a:rPr lang="en-US" b="1" dirty="0">
                <a:latin typeface="Garamond" panose="02020404030301010803" pitchFamily="18" charset="0"/>
              </a:rPr>
              <a:t>TTPS Graph</a:t>
            </a:r>
            <a:r>
              <a:rPr lang="en-US" dirty="0">
                <a:latin typeface="Garamond" panose="02020404030301010803" pitchFamily="18" charset="0"/>
              </a:rPr>
              <a:t>: This feature allows publishers to view a graph representing Total Transactions Per Second (TTPS), showing the performance of the Blockchain in processing news transactions over time.</a:t>
            </a:r>
          </a:p>
          <a:p>
            <a:pPr marL="742950" indent="-742950">
              <a:buClrTx/>
              <a:buFont typeface="+mj-lt"/>
              <a:buAutoNum type="alphaUcPeriod" startAt="3"/>
            </a:pPr>
            <a:r>
              <a:rPr lang="en-US" b="1" dirty="0">
                <a:latin typeface="Garamond" panose="02020404030301010803" pitchFamily="18" charset="0"/>
              </a:rPr>
              <a:t>Subscriber Login</a:t>
            </a:r>
            <a:r>
              <a:rPr lang="en-US" dirty="0">
                <a:latin typeface="Garamond" panose="02020404030301010803" pitchFamily="18" charset="0"/>
              </a:rPr>
              <a:t>:</a:t>
            </a:r>
          </a:p>
          <a:p>
            <a:pPr marL="1798320" lvl="2" indent="-514350">
              <a:buClr>
                <a:schemeClr val="tx1"/>
              </a:buClr>
              <a:buSzPct val="100000"/>
              <a:buFont typeface="+mj-lt"/>
              <a:buAutoNum type="arabicPeriod"/>
            </a:pPr>
            <a:r>
              <a:rPr lang="en-US" b="1" dirty="0">
                <a:latin typeface="Garamond" panose="02020404030301010803" pitchFamily="18" charset="0"/>
              </a:rPr>
              <a:t>Verify and Consume News</a:t>
            </a:r>
            <a:r>
              <a:rPr lang="en-US" dirty="0">
                <a:latin typeface="Garamond" panose="02020404030301010803" pitchFamily="18" charset="0"/>
              </a:rPr>
              <a:t>: Subscribers can log in to access the news articles stored on the Blockchain. They can view news content along with its SHA256 hash fingerprint, upload date, and the AI's prediction of the news article being either fake or real. This module ensures that subscribers can easily verify the authenticity of the news they consume.</a:t>
            </a:r>
          </a:p>
          <a:p>
            <a:pPr marL="2600325" lvl="4" indent="-514350" algn="just">
              <a:buClr>
                <a:schemeClr val="tx1"/>
              </a:buClr>
              <a:buSzPct val="100000"/>
              <a:buNone/>
            </a:pPr>
            <a:endParaRPr lang="en-US" sz="3200" dirty="0">
              <a:latin typeface="Garamond" panose="020204040303010108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71573" y="253966"/>
            <a:ext cx="14725650" cy="1101725"/>
          </a:xfrm>
        </p:spPr>
        <p:txBody>
          <a:bodyPr>
            <a:normAutofit fontScale="90000"/>
          </a:bodyPr>
          <a:lstStyle/>
          <a:p>
            <a:pPr algn="ctr"/>
            <a:r>
              <a:rPr lang="en-US" sz="8200" b="1" dirty="0">
                <a:solidFill>
                  <a:schemeClr val="tx1">
                    <a:lumMod val="95000"/>
                    <a:lumOff val="5000"/>
                  </a:schemeClr>
                </a:solidFill>
                <a:latin typeface="Times New Roman" panose="02020603050405020304" pitchFamily="18" charset="0"/>
                <a:cs typeface="Times New Roman" panose="02020603050405020304" pitchFamily="18" charset="0"/>
              </a:rPr>
              <a:t>EXECUTION</a:t>
            </a:r>
          </a:p>
        </p:txBody>
      </p:sp>
      <p:pic>
        <p:nvPicPr>
          <p:cNvPr id="1026" name="Picture 2"/>
          <p:cNvPicPr>
            <a:picLocks noChangeAspect="1" noChangeArrowheads="1"/>
          </p:cNvPicPr>
          <p:nvPr/>
        </p:nvPicPr>
        <p:blipFill>
          <a:blip r:embed="rId2"/>
          <a:srcRect/>
          <a:stretch>
            <a:fillRect/>
          </a:stretch>
        </p:blipFill>
        <p:spPr bwMode="auto">
          <a:xfrm>
            <a:off x="428565" y="2539982"/>
            <a:ext cx="7286676" cy="4777279"/>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7929555" y="2468544"/>
            <a:ext cx="9166214" cy="5035726"/>
          </a:xfrm>
          <a:prstGeom prst="rect">
            <a:avLst/>
          </a:prstGeom>
          <a:noFill/>
          <a:ln w="9525">
            <a:noFill/>
            <a:miter lim="800000"/>
            <a:headEnd/>
            <a:tailEnd/>
          </a:ln>
          <a:effectLst/>
        </p:spPr>
      </p:pic>
      <p:sp>
        <p:nvSpPr>
          <p:cNvPr id="5" name="Rectangle 4"/>
          <p:cNvSpPr/>
          <p:nvPr/>
        </p:nvSpPr>
        <p:spPr>
          <a:xfrm>
            <a:off x="2357391" y="1539850"/>
            <a:ext cx="4214842" cy="785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Step-1</a:t>
            </a:r>
          </a:p>
        </p:txBody>
      </p:sp>
      <p:sp>
        <p:nvSpPr>
          <p:cNvPr id="6" name="Rectangle 5"/>
          <p:cNvSpPr/>
          <p:nvPr/>
        </p:nvSpPr>
        <p:spPr>
          <a:xfrm>
            <a:off x="10644199" y="1825602"/>
            <a:ext cx="4214842" cy="785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Step-2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3966"/>
            <a:ext cx="17101185" cy="1223645"/>
          </a:xfrm>
        </p:spPr>
        <p:txBody>
          <a:bodyPr>
            <a:normAutofit fontScale="90000"/>
          </a:bodyPr>
          <a:lstStyle/>
          <a:p>
            <a:pPr algn="ctr"/>
            <a:r>
              <a:rPr lang="en-US" sz="7200" b="1" dirty="0">
                <a:solidFill>
                  <a:schemeClr val="tx1">
                    <a:lumMod val="95000"/>
                    <a:lumOff val="5000"/>
                  </a:schemeClr>
                </a:solidFill>
                <a:latin typeface="Garamond" panose="02020404030301010803" pitchFamily="18" charset="0"/>
                <a:cs typeface="Times New Roman" panose="02020603050405020304" pitchFamily="18" charset="0"/>
              </a:rPr>
              <a:t>Introduction</a:t>
            </a:r>
          </a:p>
        </p:txBody>
      </p:sp>
      <p:sp>
        <p:nvSpPr>
          <p:cNvPr id="3" name="Content Placeholder 2"/>
          <p:cNvSpPr>
            <a:spLocks noGrp="1"/>
          </p:cNvSpPr>
          <p:nvPr>
            <p:ph sz="quarter" idx="1"/>
          </p:nvPr>
        </p:nvSpPr>
        <p:spPr>
          <a:xfrm>
            <a:off x="2071639" y="1611288"/>
            <a:ext cx="13623339" cy="7706360"/>
          </a:xfrm>
        </p:spPr>
        <p:txBody>
          <a:bodyPr>
            <a:noAutofit/>
          </a:bodyPr>
          <a:lstStyle/>
          <a:p>
            <a:pPr algn="just">
              <a:buClr>
                <a:srgbClr val="262626"/>
              </a:buClr>
              <a:buSzPct val="100000"/>
              <a:buFont typeface="Wingdings" panose="05000000000000000000" charset="0"/>
              <a:buChar char="Ø"/>
            </a:pPr>
            <a:r>
              <a:rPr lang="en-US" sz="3200" dirty="0">
                <a:solidFill>
                  <a:schemeClr val="tx1">
                    <a:lumMod val="95000"/>
                    <a:lumOff val="5000"/>
                  </a:schemeClr>
                </a:solidFill>
                <a:latin typeface="Garamond" panose="02020404030301010803" pitchFamily="18" charset="0"/>
                <a:cs typeface="Times New Roman" panose="02020603050405020304" pitchFamily="18" charset="0"/>
              </a:rPr>
              <a:t>Fake news has become a significant issue in the digital age, affecting public perception and trust across various media platforms, leading to widespread misinformation.</a:t>
            </a:r>
          </a:p>
          <a:p>
            <a:pPr algn="just">
              <a:buClr>
                <a:srgbClr val="262626"/>
              </a:buClr>
              <a:buSzPct val="100000"/>
              <a:buFont typeface="Wingdings" panose="05000000000000000000" charset="0"/>
              <a:buChar char="Ø"/>
            </a:pPr>
            <a:r>
              <a:rPr lang="en-US" sz="3200" dirty="0">
                <a:solidFill>
                  <a:schemeClr val="tx1">
                    <a:lumMod val="95000"/>
                    <a:lumOff val="5000"/>
                  </a:schemeClr>
                </a:solidFill>
                <a:latin typeface="Garamond" panose="02020404030301010803" pitchFamily="18" charset="0"/>
                <a:cs typeface="Times New Roman" panose="02020603050405020304" pitchFamily="18" charset="0"/>
              </a:rPr>
              <a:t>The rapid advancement of digital media and technology has facilitated the swift spread of false information, complicating the landscape of information dissemination.</a:t>
            </a:r>
          </a:p>
          <a:p>
            <a:pPr algn="just">
              <a:buClr>
                <a:srgbClr val="262626"/>
              </a:buClr>
              <a:buSzPct val="100000"/>
              <a:buFont typeface="Wingdings" panose="05000000000000000000" charset="0"/>
              <a:buChar char="Ø"/>
            </a:pPr>
            <a:r>
              <a:rPr lang="en-US" sz="3200" dirty="0">
                <a:solidFill>
                  <a:schemeClr val="tx1">
                    <a:lumMod val="95000"/>
                    <a:lumOff val="5000"/>
                  </a:schemeClr>
                </a:solidFill>
                <a:latin typeface="Garamond" panose="02020404030301010803" pitchFamily="18" charset="0"/>
                <a:cs typeface="Times New Roman" panose="02020603050405020304" pitchFamily="18" charset="0"/>
              </a:rPr>
              <a:t>Traditional verification methods have proven inadequate in combating the evolving tactics of misinformation, necessitating innovative approaches to address the fake news crisis.</a:t>
            </a:r>
          </a:p>
          <a:p>
            <a:pPr algn="just">
              <a:buClr>
                <a:srgbClr val="262626"/>
              </a:buClr>
              <a:buSzPct val="100000"/>
              <a:buFont typeface="Wingdings" panose="05000000000000000000" charset="0"/>
              <a:buChar char="Ø"/>
            </a:pPr>
            <a:r>
              <a:rPr lang="en-US" sz="3200" dirty="0">
                <a:solidFill>
                  <a:schemeClr val="tx1">
                    <a:lumMod val="95000"/>
                    <a:lumOff val="5000"/>
                  </a:schemeClr>
                </a:solidFill>
                <a:latin typeface="Garamond" panose="02020404030301010803" pitchFamily="18" charset="0"/>
                <a:cs typeface="Times New Roman" panose="02020603050405020304" pitchFamily="18" charset="0"/>
              </a:rPr>
              <a:t>Blockchain technology offers a robust solution for enhancing trust and transparency in news reporting, while artificial intelligence provides powerful tools for detecting and classifying fake news.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857325" y="1325536"/>
            <a:ext cx="13157757" cy="6286544"/>
          </a:xfrm>
          <a:prstGeom prst="rect">
            <a:avLst/>
          </a:prstGeom>
          <a:noFill/>
          <a:ln w="9525">
            <a:noFill/>
            <a:miter lim="800000"/>
            <a:headEnd/>
            <a:tailEnd/>
          </a:ln>
          <a:effectLst/>
        </p:spPr>
      </p:pic>
      <p:sp>
        <p:nvSpPr>
          <p:cNvPr id="4" name="Rectangle 3"/>
          <p:cNvSpPr/>
          <p:nvPr/>
        </p:nvSpPr>
        <p:spPr>
          <a:xfrm>
            <a:off x="1285821" y="539718"/>
            <a:ext cx="14359038" cy="785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Garamond" panose="02020404030301010803" pitchFamily="18" charset="0"/>
              </a:rPr>
              <a:t>Blocks in Ganache before executing the remaining Steps</a:t>
            </a:r>
            <a:endParaRPr lang="en-US" b="1" dirty="0">
              <a:solidFill>
                <a:schemeClr val="tx1"/>
              </a:solidFill>
              <a:latin typeface="Garamond" panose="02020404030301010803" pitchFamily="18" charset="0"/>
            </a:endParaRPr>
          </a:p>
          <a:p>
            <a:pPr algn="ctr"/>
            <a:endParaRPr lang="en-US" dirty="0">
              <a:solidFill>
                <a:schemeClr val="tx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a:stretch>
            <a:fillRect/>
          </a:stretch>
        </p:blipFill>
        <p:spPr bwMode="auto">
          <a:xfrm>
            <a:off x="928631" y="1254098"/>
            <a:ext cx="9290050" cy="6134100"/>
          </a:xfrm>
          <a:prstGeom prst="rect">
            <a:avLst/>
          </a:prstGeom>
          <a:noFill/>
          <a:ln w="9525">
            <a:noFill/>
            <a:miter lim="800000"/>
            <a:headEnd/>
            <a:tailEnd/>
          </a:ln>
          <a:effectLst/>
        </p:spPr>
      </p:pic>
      <p:sp>
        <p:nvSpPr>
          <p:cNvPr id="3" name="Rectangle 2"/>
          <p:cNvSpPr/>
          <p:nvPr/>
        </p:nvSpPr>
        <p:spPr>
          <a:xfrm>
            <a:off x="3643275" y="539718"/>
            <a:ext cx="4214842" cy="785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Step-3</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t="2314" r="27330"/>
          <a:stretch>
            <a:fillRect/>
          </a:stretch>
        </p:blipFill>
        <p:spPr bwMode="auto">
          <a:xfrm>
            <a:off x="214251" y="1539850"/>
            <a:ext cx="8467743" cy="4689492"/>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8929687" y="1682726"/>
            <a:ext cx="8731252" cy="4597400"/>
          </a:xfrm>
          <a:prstGeom prst="rect">
            <a:avLst/>
          </a:prstGeom>
          <a:noFill/>
          <a:ln w="9525">
            <a:noFill/>
            <a:miter lim="800000"/>
            <a:headEnd/>
            <a:tailEnd/>
          </a:ln>
          <a:effectLst/>
        </p:spPr>
      </p:pic>
      <p:pic>
        <p:nvPicPr>
          <p:cNvPr id="5" name="Picture 2"/>
          <p:cNvPicPr>
            <a:picLocks noChangeAspect="1" noChangeArrowheads="1"/>
          </p:cNvPicPr>
          <p:nvPr/>
        </p:nvPicPr>
        <p:blipFill>
          <a:blip r:embed="rId4"/>
          <a:srcRect/>
          <a:stretch>
            <a:fillRect/>
          </a:stretch>
        </p:blipFill>
        <p:spPr bwMode="auto">
          <a:xfrm>
            <a:off x="2357391" y="7469204"/>
            <a:ext cx="12134850" cy="2305050"/>
          </a:xfrm>
          <a:prstGeom prst="rect">
            <a:avLst/>
          </a:prstGeom>
          <a:noFill/>
          <a:ln w="9525">
            <a:noFill/>
            <a:miter lim="800000"/>
            <a:headEnd/>
            <a:tailEnd/>
          </a:ln>
          <a:effectLst/>
        </p:spPr>
      </p:pic>
      <p:sp>
        <p:nvSpPr>
          <p:cNvPr id="6" name="Rectangle 5"/>
          <p:cNvSpPr/>
          <p:nvPr/>
        </p:nvSpPr>
        <p:spPr>
          <a:xfrm>
            <a:off x="2357391" y="682594"/>
            <a:ext cx="4214842" cy="785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Result after  step-3</a:t>
            </a:r>
          </a:p>
        </p:txBody>
      </p:sp>
      <p:sp>
        <p:nvSpPr>
          <p:cNvPr id="7" name="Rectangle 6"/>
          <p:cNvSpPr/>
          <p:nvPr/>
        </p:nvSpPr>
        <p:spPr>
          <a:xfrm>
            <a:off x="11072827" y="968346"/>
            <a:ext cx="4214842" cy="785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Step-4</a:t>
            </a:r>
          </a:p>
        </p:txBody>
      </p:sp>
      <p:sp>
        <p:nvSpPr>
          <p:cNvPr id="8" name="Rectangle 7"/>
          <p:cNvSpPr/>
          <p:nvPr/>
        </p:nvSpPr>
        <p:spPr>
          <a:xfrm>
            <a:off x="6357919" y="6754824"/>
            <a:ext cx="4214842" cy="785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Step-5</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srcRect/>
          <a:stretch>
            <a:fillRect/>
          </a:stretch>
        </p:blipFill>
        <p:spPr bwMode="auto">
          <a:xfrm>
            <a:off x="1214383" y="1111222"/>
            <a:ext cx="12573088" cy="7143800"/>
          </a:xfrm>
          <a:prstGeom prst="rect">
            <a:avLst/>
          </a:prstGeom>
          <a:noFill/>
          <a:ln w="9525">
            <a:noFill/>
            <a:miter lim="800000"/>
            <a:headEnd/>
            <a:tailEnd/>
          </a:ln>
          <a:effectLst/>
        </p:spPr>
      </p:pic>
      <p:sp>
        <p:nvSpPr>
          <p:cNvPr id="4" name="Rectangle 3"/>
          <p:cNvSpPr/>
          <p:nvPr/>
        </p:nvSpPr>
        <p:spPr>
          <a:xfrm>
            <a:off x="5643539" y="396842"/>
            <a:ext cx="4214842" cy="785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Frontend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642879" y="896908"/>
            <a:ext cx="6794500" cy="502285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571441" y="6540510"/>
            <a:ext cx="8001056" cy="3325801"/>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a:srcRect/>
          <a:stretch>
            <a:fillRect/>
          </a:stretch>
        </p:blipFill>
        <p:spPr bwMode="auto">
          <a:xfrm>
            <a:off x="8858249" y="896908"/>
            <a:ext cx="7786742" cy="5175250"/>
          </a:xfrm>
          <a:prstGeom prst="rect">
            <a:avLst/>
          </a:prstGeom>
          <a:noFill/>
          <a:ln w="9525">
            <a:noFill/>
            <a:miter lim="800000"/>
            <a:headEnd/>
            <a:tailEnd/>
          </a:ln>
          <a:effectLst/>
        </p:spPr>
      </p:pic>
      <p:pic>
        <p:nvPicPr>
          <p:cNvPr id="4101" name="Picture 5"/>
          <p:cNvPicPr>
            <a:picLocks noChangeAspect="1" noChangeArrowheads="1"/>
          </p:cNvPicPr>
          <p:nvPr/>
        </p:nvPicPr>
        <p:blipFill>
          <a:blip r:embed="rId5"/>
          <a:srcRect/>
          <a:stretch>
            <a:fillRect/>
          </a:stretch>
        </p:blipFill>
        <p:spPr bwMode="auto">
          <a:xfrm>
            <a:off x="9144001" y="7008791"/>
            <a:ext cx="7739064" cy="3071834"/>
          </a:xfrm>
          <a:prstGeom prst="rect">
            <a:avLst/>
          </a:prstGeom>
          <a:noFill/>
          <a:ln w="9525">
            <a:noFill/>
            <a:miter lim="800000"/>
            <a:headEnd/>
            <a:tailEnd/>
          </a:ln>
          <a:effectLst/>
        </p:spPr>
      </p:pic>
      <p:sp>
        <p:nvSpPr>
          <p:cNvPr id="6" name="Rectangle 5"/>
          <p:cNvSpPr/>
          <p:nvPr/>
        </p:nvSpPr>
        <p:spPr>
          <a:xfrm>
            <a:off x="2285953" y="253966"/>
            <a:ext cx="4214842" cy="785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Step-6</a:t>
            </a:r>
          </a:p>
        </p:txBody>
      </p:sp>
      <p:sp>
        <p:nvSpPr>
          <p:cNvPr id="7" name="Rectangle 6"/>
          <p:cNvSpPr/>
          <p:nvPr/>
        </p:nvSpPr>
        <p:spPr>
          <a:xfrm>
            <a:off x="2500267" y="5897568"/>
            <a:ext cx="4214842" cy="785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Result after Step-6</a:t>
            </a:r>
          </a:p>
        </p:txBody>
      </p:sp>
      <p:sp>
        <p:nvSpPr>
          <p:cNvPr id="8" name="Rectangle 7"/>
          <p:cNvSpPr/>
          <p:nvPr/>
        </p:nvSpPr>
        <p:spPr>
          <a:xfrm>
            <a:off x="10787075" y="0"/>
            <a:ext cx="4214842" cy="785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Step-7</a:t>
            </a:r>
          </a:p>
        </p:txBody>
      </p:sp>
      <p:sp>
        <p:nvSpPr>
          <p:cNvPr id="9" name="Rectangle 8"/>
          <p:cNvSpPr/>
          <p:nvPr/>
        </p:nvSpPr>
        <p:spPr>
          <a:xfrm>
            <a:off x="10215571" y="6111882"/>
            <a:ext cx="4214842" cy="785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Result after Step-7</a:t>
            </a:r>
          </a:p>
        </p:txBody>
      </p:sp>
      <p:sp>
        <p:nvSpPr>
          <p:cNvPr id="10" name="Rectangle 9"/>
          <p:cNvSpPr/>
          <p:nvPr/>
        </p:nvSpPr>
        <p:spPr>
          <a:xfrm>
            <a:off x="4643407" y="825470"/>
            <a:ext cx="1857388" cy="500066"/>
          </a:xfrm>
          <a:prstGeom prst="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571441" y="968346"/>
            <a:ext cx="10001320" cy="4929222"/>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7358051" y="5937221"/>
            <a:ext cx="10072758" cy="4143404"/>
          </a:xfrm>
          <a:prstGeom prst="rect">
            <a:avLst/>
          </a:prstGeom>
          <a:noFill/>
          <a:ln w="9525">
            <a:noFill/>
            <a:miter lim="800000"/>
            <a:headEnd/>
            <a:tailEnd/>
          </a:ln>
          <a:effectLst/>
        </p:spPr>
      </p:pic>
      <p:sp>
        <p:nvSpPr>
          <p:cNvPr id="4" name="Rectangle 3"/>
          <p:cNvSpPr/>
          <p:nvPr/>
        </p:nvSpPr>
        <p:spPr>
          <a:xfrm>
            <a:off x="3286085" y="182528"/>
            <a:ext cx="4214842" cy="785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Step-8</a:t>
            </a:r>
          </a:p>
        </p:txBody>
      </p:sp>
      <p:sp>
        <p:nvSpPr>
          <p:cNvPr id="5" name="Rectangle 4"/>
          <p:cNvSpPr/>
          <p:nvPr/>
        </p:nvSpPr>
        <p:spPr>
          <a:xfrm>
            <a:off x="11144265" y="5040312"/>
            <a:ext cx="5429288" cy="785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Publisher Dashboard</a:t>
            </a:r>
          </a:p>
        </p:txBody>
      </p:sp>
      <p:sp>
        <p:nvSpPr>
          <p:cNvPr id="6" name="Rectangle 5"/>
          <p:cNvSpPr/>
          <p:nvPr/>
        </p:nvSpPr>
        <p:spPr>
          <a:xfrm>
            <a:off x="3000333" y="968346"/>
            <a:ext cx="1857388" cy="500066"/>
          </a:xfrm>
          <a:prstGeom prst="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714449" y="819113"/>
            <a:ext cx="10144196" cy="5294337"/>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1714449" y="6105525"/>
            <a:ext cx="10144196" cy="3975100"/>
          </a:xfrm>
          <a:prstGeom prst="rect">
            <a:avLst/>
          </a:prstGeom>
          <a:noFill/>
          <a:ln w="9525">
            <a:noFill/>
            <a:miter lim="800000"/>
            <a:headEnd/>
            <a:tailEnd/>
          </a:ln>
          <a:effectLst/>
        </p:spPr>
      </p:pic>
      <p:sp>
        <p:nvSpPr>
          <p:cNvPr id="4" name="Rectangle 3"/>
          <p:cNvSpPr/>
          <p:nvPr/>
        </p:nvSpPr>
        <p:spPr>
          <a:xfrm>
            <a:off x="4500531" y="182528"/>
            <a:ext cx="4214842" cy="785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Step-9</a:t>
            </a:r>
          </a:p>
        </p:txBody>
      </p:sp>
      <p:sp>
        <p:nvSpPr>
          <p:cNvPr id="5" name="Rectangle 4"/>
          <p:cNvSpPr/>
          <p:nvPr/>
        </p:nvSpPr>
        <p:spPr>
          <a:xfrm>
            <a:off x="3786151" y="1111222"/>
            <a:ext cx="1857388" cy="500066"/>
          </a:xfrm>
          <a:prstGeom prst="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642879" y="1111222"/>
            <a:ext cx="6929486" cy="5786478"/>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8143869" y="968346"/>
            <a:ext cx="7858180" cy="4972755"/>
          </a:xfrm>
          <a:prstGeom prst="rect">
            <a:avLst/>
          </a:prstGeom>
          <a:noFill/>
          <a:ln w="9525">
            <a:noFill/>
            <a:miter lim="800000"/>
            <a:headEnd/>
            <a:tailEnd/>
          </a:ln>
          <a:effectLst/>
        </p:spPr>
      </p:pic>
      <p:pic>
        <p:nvPicPr>
          <p:cNvPr id="7172" name="Picture 4"/>
          <p:cNvPicPr>
            <a:picLocks noChangeAspect="1" noChangeArrowheads="1"/>
          </p:cNvPicPr>
          <p:nvPr/>
        </p:nvPicPr>
        <p:blipFill>
          <a:blip r:embed="rId4"/>
          <a:srcRect/>
          <a:stretch>
            <a:fillRect/>
          </a:stretch>
        </p:blipFill>
        <p:spPr bwMode="auto">
          <a:xfrm>
            <a:off x="8000993" y="6540510"/>
            <a:ext cx="8143932" cy="3357586"/>
          </a:xfrm>
          <a:prstGeom prst="rect">
            <a:avLst/>
          </a:prstGeom>
          <a:noFill/>
          <a:ln w="9525">
            <a:noFill/>
            <a:miter lim="800000"/>
            <a:headEnd/>
            <a:tailEnd/>
          </a:ln>
          <a:effectLst/>
        </p:spPr>
      </p:pic>
      <p:sp>
        <p:nvSpPr>
          <p:cNvPr id="5" name="Rectangle 4"/>
          <p:cNvSpPr/>
          <p:nvPr/>
        </p:nvSpPr>
        <p:spPr>
          <a:xfrm>
            <a:off x="2285953" y="325404"/>
            <a:ext cx="4214842" cy="785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Step-10</a:t>
            </a:r>
          </a:p>
        </p:txBody>
      </p:sp>
      <p:sp>
        <p:nvSpPr>
          <p:cNvPr id="6" name="Rectangle 5"/>
          <p:cNvSpPr/>
          <p:nvPr/>
        </p:nvSpPr>
        <p:spPr>
          <a:xfrm>
            <a:off x="9929819" y="253966"/>
            <a:ext cx="4214842" cy="785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Step-11</a:t>
            </a:r>
          </a:p>
        </p:txBody>
      </p:sp>
      <p:sp>
        <p:nvSpPr>
          <p:cNvPr id="7" name="Rectangle 6"/>
          <p:cNvSpPr/>
          <p:nvPr/>
        </p:nvSpPr>
        <p:spPr>
          <a:xfrm>
            <a:off x="10001257" y="5969006"/>
            <a:ext cx="4214842" cy="785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Result after Step-12</a:t>
            </a:r>
          </a:p>
        </p:txBody>
      </p:sp>
      <p:sp>
        <p:nvSpPr>
          <p:cNvPr id="8" name="Rectangle 7"/>
          <p:cNvSpPr/>
          <p:nvPr/>
        </p:nvSpPr>
        <p:spPr>
          <a:xfrm>
            <a:off x="3428961" y="1182660"/>
            <a:ext cx="1071570" cy="428628"/>
          </a:xfrm>
          <a:prstGeom prst="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srcRect/>
          <a:stretch>
            <a:fillRect/>
          </a:stretch>
        </p:blipFill>
        <p:spPr bwMode="auto">
          <a:xfrm>
            <a:off x="571441" y="896908"/>
            <a:ext cx="7929618" cy="5072098"/>
          </a:xfrm>
          <a:prstGeom prst="rect">
            <a:avLst/>
          </a:prstGeom>
          <a:noFill/>
          <a:ln w="9525">
            <a:noFill/>
            <a:miter lim="800000"/>
            <a:headEnd/>
            <a:tailEnd/>
          </a:ln>
          <a:effectLst/>
        </p:spPr>
      </p:pic>
      <p:pic>
        <p:nvPicPr>
          <p:cNvPr id="8196" name="Picture 4"/>
          <p:cNvPicPr>
            <a:picLocks noChangeAspect="1" noChangeArrowheads="1"/>
          </p:cNvPicPr>
          <p:nvPr/>
        </p:nvPicPr>
        <p:blipFill>
          <a:blip r:embed="rId3"/>
          <a:srcRect/>
          <a:stretch>
            <a:fillRect/>
          </a:stretch>
        </p:blipFill>
        <p:spPr bwMode="auto">
          <a:xfrm>
            <a:off x="642879" y="6683386"/>
            <a:ext cx="7429552" cy="3111487"/>
          </a:xfrm>
          <a:prstGeom prst="rect">
            <a:avLst/>
          </a:prstGeom>
          <a:noFill/>
          <a:ln w="9525">
            <a:noFill/>
            <a:miter lim="800000"/>
            <a:headEnd/>
            <a:tailEnd/>
          </a:ln>
          <a:effectLst/>
        </p:spPr>
      </p:pic>
      <p:pic>
        <p:nvPicPr>
          <p:cNvPr id="8197" name="Picture 5"/>
          <p:cNvPicPr>
            <a:picLocks noChangeAspect="1" noChangeArrowheads="1"/>
          </p:cNvPicPr>
          <p:nvPr/>
        </p:nvPicPr>
        <p:blipFill>
          <a:blip r:embed="rId4"/>
          <a:srcRect/>
          <a:stretch>
            <a:fillRect/>
          </a:stretch>
        </p:blipFill>
        <p:spPr bwMode="auto">
          <a:xfrm>
            <a:off x="9572629" y="896908"/>
            <a:ext cx="7500990" cy="7358114"/>
          </a:xfrm>
          <a:prstGeom prst="rect">
            <a:avLst/>
          </a:prstGeom>
          <a:noFill/>
          <a:ln w="9525">
            <a:noFill/>
            <a:miter lim="800000"/>
            <a:headEnd/>
            <a:tailEnd/>
          </a:ln>
          <a:effectLst/>
        </p:spPr>
      </p:pic>
      <p:sp>
        <p:nvSpPr>
          <p:cNvPr id="6" name="Rectangle 5"/>
          <p:cNvSpPr/>
          <p:nvPr/>
        </p:nvSpPr>
        <p:spPr>
          <a:xfrm>
            <a:off x="2428829" y="0"/>
            <a:ext cx="4214842" cy="785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Step-13</a:t>
            </a:r>
          </a:p>
        </p:txBody>
      </p:sp>
      <p:sp>
        <p:nvSpPr>
          <p:cNvPr id="7" name="Rectangle 6"/>
          <p:cNvSpPr/>
          <p:nvPr/>
        </p:nvSpPr>
        <p:spPr>
          <a:xfrm>
            <a:off x="2285953" y="5897568"/>
            <a:ext cx="4214842" cy="785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Result after Step-13</a:t>
            </a:r>
          </a:p>
        </p:txBody>
      </p:sp>
      <p:sp>
        <p:nvSpPr>
          <p:cNvPr id="8" name="Rectangle 7"/>
          <p:cNvSpPr/>
          <p:nvPr/>
        </p:nvSpPr>
        <p:spPr>
          <a:xfrm>
            <a:off x="11572893" y="0"/>
            <a:ext cx="4214842" cy="785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Step-14</a:t>
            </a:r>
          </a:p>
        </p:txBody>
      </p:sp>
      <p:sp>
        <p:nvSpPr>
          <p:cNvPr id="9" name="Rectangle 8"/>
          <p:cNvSpPr/>
          <p:nvPr/>
        </p:nvSpPr>
        <p:spPr>
          <a:xfrm>
            <a:off x="3428961" y="896908"/>
            <a:ext cx="1357322" cy="428628"/>
          </a:xfrm>
          <a:prstGeom prst="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5144793" y="896908"/>
            <a:ext cx="1143008" cy="428628"/>
          </a:xfrm>
          <a:prstGeom prst="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500003" y="1825602"/>
            <a:ext cx="7286676" cy="5286412"/>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a:srcRect/>
          <a:stretch>
            <a:fillRect/>
          </a:stretch>
        </p:blipFill>
        <p:spPr bwMode="auto">
          <a:xfrm>
            <a:off x="8572497" y="1611288"/>
            <a:ext cx="9001188" cy="5500726"/>
          </a:xfrm>
          <a:prstGeom prst="rect">
            <a:avLst/>
          </a:prstGeom>
          <a:noFill/>
          <a:ln w="9525">
            <a:noFill/>
            <a:miter lim="800000"/>
            <a:headEnd/>
            <a:tailEnd/>
          </a:ln>
          <a:effectLst/>
        </p:spPr>
      </p:pic>
      <p:sp>
        <p:nvSpPr>
          <p:cNvPr id="4" name="Rectangle 3"/>
          <p:cNvSpPr/>
          <p:nvPr/>
        </p:nvSpPr>
        <p:spPr>
          <a:xfrm>
            <a:off x="2357391" y="1182660"/>
            <a:ext cx="4214842" cy="785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Step-15</a:t>
            </a:r>
          </a:p>
        </p:txBody>
      </p:sp>
      <p:sp>
        <p:nvSpPr>
          <p:cNvPr id="5" name="Rectangle 4"/>
          <p:cNvSpPr/>
          <p:nvPr/>
        </p:nvSpPr>
        <p:spPr>
          <a:xfrm>
            <a:off x="10429885" y="896908"/>
            <a:ext cx="5929354" cy="785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Subscriber Dashboard </a:t>
            </a:r>
          </a:p>
        </p:txBody>
      </p:sp>
      <p:sp>
        <p:nvSpPr>
          <p:cNvPr id="6" name="Rectangle 5"/>
          <p:cNvSpPr/>
          <p:nvPr/>
        </p:nvSpPr>
        <p:spPr>
          <a:xfrm>
            <a:off x="3071771" y="1825602"/>
            <a:ext cx="1857388" cy="500066"/>
          </a:xfrm>
          <a:prstGeom prst="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631" y="468280"/>
            <a:ext cx="15899765" cy="1379855"/>
          </a:xfrm>
        </p:spPr>
        <p:txBody>
          <a:bodyPr/>
          <a:lstStyle/>
          <a:p>
            <a:pPr algn="ctr"/>
            <a:r>
              <a:rPr lang="en-US" sz="6500" b="1" dirty="0">
                <a:solidFill>
                  <a:srgbClr val="000000"/>
                </a:solidFill>
                <a:latin typeface="Garamond" panose="02020404030301010803" pitchFamily="18" charset="0"/>
                <a:cs typeface="Times New Roman" panose="02020603050405020304" pitchFamily="18" charset="0"/>
                <a:sym typeface="+mn-ea"/>
              </a:rPr>
              <a:t>Problem Statement</a:t>
            </a:r>
            <a:r>
              <a:rPr lang="en-US" b="1" dirty="0">
                <a:solidFill>
                  <a:srgbClr val="000000"/>
                </a:solidFill>
                <a:latin typeface="Garamond" panose="02020404030301010803" pitchFamily="18" charset="0"/>
                <a:cs typeface="Times New Roman" panose="02020603050405020304" pitchFamily="18" charset="0"/>
                <a:sym typeface="+mn-ea"/>
              </a:rPr>
              <a:t> </a:t>
            </a:r>
            <a:endParaRPr lang="en-US" dirty="0">
              <a:latin typeface="Garamond" panose="02020404030301010803" pitchFamily="18" charset="0"/>
            </a:endParaRPr>
          </a:p>
        </p:txBody>
      </p:sp>
      <p:sp>
        <p:nvSpPr>
          <p:cNvPr id="3" name="Content Placeholder 2"/>
          <p:cNvSpPr>
            <a:spLocks noGrp="1"/>
          </p:cNvSpPr>
          <p:nvPr>
            <p:ph sz="quarter" idx="1"/>
          </p:nvPr>
        </p:nvSpPr>
        <p:spPr>
          <a:xfrm>
            <a:off x="1928763" y="1611288"/>
            <a:ext cx="13808710" cy="7164070"/>
          </a:xfrm>
        </p:spPr>
        <p:txBody>
          <a:bodyPr>
            <a:noAutofit/>
          </a:bodyPr>
          <a:lstStyle/>
          <a:p>
            <a:pPr algn="just">
              <a:buClr>
                <a:srgbClr val="0D0D0D"/>
              </a:buClr>
              <a:buSzPct val="100000"/>
              <a:buNone/>
            </a:pPr>
            <a:endParaRPr lang="en-US" sz="3000" dirty="0">
              <a:latin typeface="Garamond" panose="02020404030301010803" pitchFamily="18" charset="0"/>
              <a:cs typeface="Times New Roman" panose="02020603050405020304" pitchFamily="18" charset="0"/>
            </a:endParaRPr>
          </a:p>
          <a:p>
            <a:pPr algn="just">
              <a:buClr>
                <a:srgbClr val="0D0D0D"/>
              </a:buClr>
              <a:buSzPct val="100000"/>
              <a:buFont typeface="Wingdings" panose="05000000000000000000" charset="0"/>
              <a:buChar char="Ø"/>
            </a:pPr>
            <a:r>
              <a:rPr lang="en-US" sz="3200" dirty="0">
                <a:latin typeface="Garamond" panose="02020404030301010803" pitchFamily="18" charset="0"/>
                <a:cs typeface="Times New Roman" panose="02020603050405020304" pitchFamily="18" charset="0"/>
              </a:rPr>
              <a:t>The rise of fake news poses a significant threat, eroding public trust in media and leading to serious societal consequences.</a:t>
            </a:r>
          </a:p>
          <a:p>
            <a:pPr algn="just">
              <a:buClr>
                <a:srgbClr val="0D0D0D"/>
              </a:buClr>
              <a:buSzPct val="100000"/>
              <a:buFont typeface="Wingdings" panose="05000000000000000000" charset="0"/>
              <a:buChar char="Ø"/>
            </a:pPr>
            <a:r>
              <a:rPr lang="en-US" sz="3200" dirty="0">
                <a:latin typeface="Garamond" panose="02020404030301010803" pitchFamily="18" charset="0"/>
                <a:cs typeface="Times New Roman" panose="02020603050405020304" pitchFamily="18" charset="0"/>
              </a:rPr>
              <a:t>Fake news incurs substantial economic and social costs, emphasizing the urgent need for effective detection and mitigation strategies.</a:t>
            </a:r>
          </a:p>
          <a:p>
            <a:pPr algn="just">
              <a:buClr>
                <a:srgbClr val="0D0D0D"/>
              </a:buClr>
              <a:buSzPct val="100000"/>
              <a:buFont typeface="Wingdings" panose="05000000000000000000" charset="0"/>
              <a:buChar char="Ø"/>
            </a:pPr>
            <a:r>
              <a:rPr lang="en-US" sz="3200" dirty="0">
                <a:latin typeface="Garamond" panose="02020404030301010803" pitchFamily="18" charset="0"/>
                <a:cs typeface="Times New Roman" panose="02020603050405020304" pitchFamily="18" charset="0"/>
              </a:rPr>
              <a:t>Current methods for identifying fake news often lack the technological sophistication necessary to keep up with evolving misinformation tactics.</a:t>
            </a:r>
          </a:p>
          <a:p>
            <a:pPr algn="just">
              <a:buClr>
                <a:srgbClr val="0D0D0D"/>
              </a:buClr>
              <a:buSzPct val="100000"/>
              <a:buFont typeface="Wingdings" panose="05000000000000000000" charset="0"/>
              <a:buChar char="Ø"/>
            </a:pPr>
            <a:r>
              <a:rPr lang="en-US" sz="3200" dirty="0">
                <a:latin typeface="Garamond" panose="02020404030301010803" pitchFamily="18" charset="0"/>
                <a:cs typeface="Times New Roman" panose="02020603050405020304" pitchFamily="18" charset="0"/>
              </a:rPr>
              <a:t>Blockchain-based news platforms struggle to gain consumer trust and market acceptance, questioning their effectiveness in combating fake news.</a:t>
            </a:r>
          </a:p>
          <a:p>
            <a:pPr algn="just">
              <a:buClr>
                <a:srgbClr val="0D0D0D"/>
              </a:buClr>
              <a:buSzPct val="100000"/>
              <a:buFont typeface="Wingdings" panose="05000000000000000000" charset="0"/>
              <a:buChar char="Ø"/>
            </a:pPr>
            <a:r>
              <a:rPr lang="en-US" sz="3200" dirty="0">
                <a:latin typeface="Garamond" panose="02020404030301010803" pitchFamily="18" charset="0"/>
                <a:cs typeface="Times New Roman" panose="02020603050405020304" pitchFamily="18" charset="0"/>
              </a:rPr>
              <a:t>There is a pressing need for integrated solutions that combine artificial intelligence and blockchain technology to enhance news verification and predict the spread of fake news.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357127" y="2111354"/>
            <a:ext cx="7572428" cy="5786478"/>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a:srcRect/>
          <a:stretch>
            <a:fillRect/>
          </a:stretch>
        </p:blipFill>
        <p:spPr bwMode="auto">
          <a:xfrm>
            <a:off x="8156933" y="2111354"/>
            <a:ext cx="9631003" cy="5884860"/>
          </a:xfrm>
          <a:prstGeom prst="rect">
            <a:avLst/>
          </a:prstGeom>
          <a:noFill/>
          <a:ln w="9525">
            <a:noFill/>
            <a:miter lim="800000"/>
            <a:headEnd/>
            <a:tailEnd/>
          </a:ln>
          <a:effectLst/>
        </p:spPr>
      </p:pic>
      <p:sp>
        <p:nvSpPr>
          <p:cNvPr id="4" name="Rectangle 3"/>
          <p:cNvSpPr/>
          <p:nvPr/>
        </p:nvSpPr>
        <p:spPr>
          <a:xfrm>
            <a:off x="2357391" y="1468412"/>
            <a:ext cx="4214842" cy="785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Step-16</a:t>
            </a:r>
          </a:p>
        </p:txBody>
      </p:sp>
      <p:sp>
        <p:nvSpPr>
          <p:cNvPr id="5" name="Rectangle 4"/>
          <p:cNvSpPr/>
          <p:nvPr/>
        </p:nvSpPr>
        <p:spPr>
          <a:xfrm>
            <a:off x="9215439" y="968346"/>
            <a:ext cx="7786742" cy="785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Result </a:t>
            </a:r>
            <a:br>
              <a:rPr lang="en-US" dirty="0">
                <a:solidFill>
                  <a:schemeClr val="tx1"/>
                </a:solidFill>
              </a:rPr>
            </a:br>
            <a:r>
              <a:rPr lang="en-US" dirty="0">
                <a:solidFill>
                  <a:schemeClr val="tx1"/>
                </a:solidFill>
              </a:rPr>
              <a:t>Blocks in blockchain after executing all the Steps </a:t>
            </a:r>
          </a:p>
        </p:txBody>
      </p:sp>
      <p:sp>
        <p:nvSpPr>
          <p:cNvPr id="6" name="Rectangle 5"/>
          <p:cNvSpPr/>
          <p:nvPr/>
        </p:nvSpPr>
        <p:spPr>
          <a:xfrm>
            <a:off x="3000333" y="2182792"/>
            <a:ext cx="1500198" cy="428628"/>
          </a:xfrm>
          <a:prstGeom prst="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2071639" y="1611288"/>
            <a:ext cx="4643470" cy="6357982"/>
          </a:xfrm>
          <a:prstGeom prst="rect">
            <a:avLst/>
          </a:prstGeom>
          <a:noFill/>
          <a:ln w="9525">
            <a:noFill/>
            <a:miter lim="800000"/>
            <a:headEnd/>
            <a:tailEnd/>
          </a:ln>
          <a:effectLst/>
        </p:spPr>
      </p:pic>
      <p:pic>
        <p:nvPicPr>
          <p:cNvPr id="3" name="Picture 3"/>
          <p:cNvPicPr>
            <a:picLocks noChangeAspect="1" noChangeArrowheads="1"/>
          </p:cNvPicPr>
          <p:nvPr/>
        </p:nvPicPr>
        <p:blipFill>
          <a:blip r:embed="rId3"/>
          <a:srcRect/>
          <a:stretch>
            <a:fillRect/>
          </a:stretch>
        </p:blipFill>
        <p:spPr bwMode="auto">
          <a:xfrm>
            <a:off x="7358051" y="1611288"/>
            <a:ext cx="4572032" cy="6429420"/>
          </a:xfrm>
          <a:prstGeom prst="rect">
            <a:avLst/>
          </a:prstGeom>
          <a:noFill/>
          <a:ln w="9525">
            <a:noFill/>
            <a:miter lim="800000"/>
            <a:headEnd/>
            <a:tailEnd/>
          </a:ln>
          <a:effectLst/>
        </p:spPr>
      </p:pic>
      <p:sp>
        <p:nvSpPr>
          <p:cNvPr id="4" name="Rectangle 3"/>
          <p:cNvSpPr/>
          <p:nvPr/>
        </p:nvSpPr>
        <p:spPr>
          <a:xfrm>
            <a:off x="2214515" y="682594"/>
            <a:ext cx="4214842" cy="785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Step-17</a:t>
            </a:r>
          </a:p>
        </p:txBody>
      </p:sp>
      <p:sp>
        <p:nvSpPr>
          <p:cNvPr id="5" name="Rectangle 4"/>
          <p:cNvSpPr/>
          <p:nvPr/>
        </p:nvSpPr>
        <p:spPr>
          <a:xfrm>
            <a:off x="7429489" y="825470"/>
            <a:ext cx="4214842" cy="785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Step-18</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205" y="81280"/>
            <a:ext cx="16899255" cy="1295400"/>
          </a:xfrm>
        </p:spPr>
        <p:txBody>
          <a:bodyPr>
            <a:normAutofit/>
          </a:bodyPr>
          <a:lstStyle/>
          <a:p>
            <a:pPr algn="ctr"/>
            <a:r>
              <a:rPr lang="en-US" sz="7200" b="1" dirty="0">
                <a:solidFill>
                  <a:schemeClr val="tx1">
                    <a:lumMod val="95000"/>
                    <a:lumOff val="5000"/>
                  </a:schemeClr>
                </a:solidFill>
                <a:latin typeface="Times New Roman" panose="02020603050405020304" pitchFamily="18" charset="0"/>
                <a:cs typeface="Times New Roman" panose="02020603050405020304" pitchFamily="18" charset="0"/>
              </a:rPr>
              <a:t>CONCLUSION</a:t>
            </a:r>
          </a:p>
        </p:txBody>
      </p:sp>
      <p:sp>
        <p:nvSpPr>
          <p:cNvPr id="4" name="Content Placeholder 3"/>
          <p:cNvSpPr>
            <a:spLocks noGrp="1"/>
          </p:cNvSpPr>
          <p:nvPr>
            <p:ph sz="quarter" idx="1"/>
          </p:nvPr>
        </p:nvSpPr>
        <p:spPr>
          <a:xfrm>
            <a:off x="2428829" y="1539850"/>
            <a:ext cx="13556031" cy="7068820"/>
          </a:xfrm>
        </p:spPr>
        <p:txBody>
          <a:bodyPr>
            <a:normAutofit fontScale="92500" lnSpcReduction="10000"/>
          </a:bodyPr>
          <a:lstStyle/>
          <a:p>
            <a:pPr algn="just">
              <a:buClr>
                <a:srgbClr val="0D0D0D"/>
              </a:buClr>
              <a:buSzPct val="100000"/>
              <a:buNone/>
            </a:pPr>
            <a:endParaRPr lang="en-US" sz="3500" b="1" dirty="0">
              <a:latin typeface="Times New Roman" panose="02020603050405020304" pitchFamily="18" charset="0"/>
              <a:cs typeface="Times New Roman" panose="02020603050405020304" pitchFamily="18" charset="0"/>
            </a:endParaRPr>
          </a:p>
          <a:p>
            <a:pPr algn="just">
              <a:buClr>
                <a:srgbClr val="0D0D0D"/>
              </a:buClr>
              <a:buSzPct val="100000"/>
              <a:buFont typeface="Wingdings" panose="05000000000000000000" pitchFamily="2" charset="2"/>
              <a:buChar char="Ø"/>
            </a:pPr>
            <a:r>
              <a:rPr lang="en-US" sz="3500" dirty="0">
                <a:latin typeface="Garamond" panose="02020404030301010803" pitchFamily="18" charset="0"/>
                <a:cs typeface="Times New Roman" panose="02020603050405020304" pitchFamily="18" charset="0"/>
              </a:rPr>
              <a:t>The framework successfully integrates Blockchain technology and Artificial Intelligence to tackle the issue of fake news.</a:t>
            </a:r>
          </a:p>
          <a:p>
            <a:pPr algn="just">
              <a:buClr>
                <a:srgbClr val="0D0D0D"/>
              </a:buClr>
              <a:buSzPct val="100000"/>
              <a:buFont typeface="Wingdings" panose="05000000000000000000" pitchFamily="2" charset="2"/>
              <a:buChar char="Ø"/>
            </a:pPr>
            <a:r>
              <a:rPr lang="en-US" sz="3500" dirty="0">
                <a:latin typeface="Garamond" panose="02020404030301010803" pitchFamily="18" charset="0"/>
                <a:cs typeface="Times New Roman" panose="02020603050405020304" pitchFamily="18" charset="0"/>
              </a:rPr>
              <a:t>Blockchain technology ensures secure and tamper-proof storage, enhancing the integrity and authenticity of news articles.</a:t>
            </a:r>
          </a:p>
          <a:p>
            <a:pPr algn="just">
              <a:buClr>
                <a:srgbClr val="0D0D0D"/>
              </a:buClr>
              <a:buSzPct val="100000"/>
              <a:buFont typeface="Wingdings" panose="05000000000000000000" pitchFamily="2" charset="2"/>
              <a:buChar char="Ø"/>
            </a:pPr>
            <a:r>
              <a:rPr lang="en-US" sz="3500" dirty="0">
                <a:latin typeface="Garamond" panose="02020404030301010803" pitchFamily="18" charset="0"/>
                <a:cs typeface="Times New Roman" panose="02020603050405020304" pitchFamily="18" charset="0"/>
              </a:rPr>
              <a:t>The incorporation of advanced AI algorithms, automates the detection and classification of fake news, resulting in efficient verification processes.</a:t>
            </a:r>
          </a:p>
          <a:p>
            <a:pPr algn="just">
              <a:buClr>
                <a:srgbClr val="0D0D0D"/>
              </a:buClr>
              <a:buSzPct val="100000"/>
              <a:buFont typeface="Wingdings" panose="05000000000000000000" pitchFamily="2" charset="2"/>
              <a:buChar char="Ø"/>
            </a:pPr>
            <a:r>
              <a:rPr lang="en-US" sz="3500" dirty="0">
                <a:latin typeface="Garamond" panose="02020404030301010803" pitchFamily="18" charset="0"/>
                <a:cs typeface="Times New Roman" panose="02020603050405020304" pitchFamily="18" charset="0"/>
              </a:rPr>
              <a:t>The extension of the project advanced techniques like Bi-directional GRU and XGBOOST, significantly improved the accuracy of fake news detection. </a:t>
            </a:r>
          </a:p>
          <a:p>
            <a:pPr algn="just">
              <a:buClr>
                <a:srgbClr val="0D0D0D"/>
              </a:buClr>
              <a:buSzPct val="100000"/>
              <a:buFont typeface="Wingdings" panose="05000000000000000000" pitchFamily="2" charset="2"/>
              <a:buChar char="Ø"/>
            </a:pPr>
            <a:r>
              <a:rPr lang="en-US" sz="3500" dirty="0">
                <a:latin typeface="Garamond" panose="02020404030301010803" pitchFamily="18" charset="0"/>
                <a:cs typeface="Times New Roman" panose="02020603050405020304" pitchFamily="18" charset="0"/>
              </a:rPr>
              <a:t>The decentralized nature of the system fosters transparency, allowing users to easily verify the authenticity of the news content.</a:t>
            </a:r>
          </a:p>
          <a:p>
            <a:pPr algn="just">
              <a:buClr>
                <a:srgbClr val="0D0D0D"/>
              </a:buClr>
              <a:buSzPct val="100000"/>
              <a:buFont typeface="Wingdings" panose="05000000000000000000" pitchFamily="2" charset="2"/>
              <a:buChar char="Ø"/>
            </a:pPr>
            <a:r>
              <a:rPr lang="en-US" sz="3500" dirty="0">
                <a:latin typeface="Garamond" panose="02020404030301010803" pitchFamily="18" charset="0"/>
                <a:cs typeface="Times New Roman" panose="02020603050405020304" pitchFamily="18" charset="0"/>
              </a:rPr>
              <a:t>This project lays the groundwork for future advancements, offering a scalable and effective solution to combat misinformation in the digital age.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069" y="396842"/>
            <a:ext cx="15860395" cy="1226820"/>
          </a:xfrm>
        </p:spPr>
        <p:txBody>
          <a:bodyPr/>
          <a:lstStyle/>
          <a:p>
            <a:pPr algn="ctr"/>
            <a:r>
              <a:rPr lang="en-US" sz="6500" b="1" dirty="0">
                <a:solidFill>
                  <a:srgbClr val="000000"/>
                </a:solidFill>
                <a:latin typeface="Garamond" panose="02020404030301010803" pitchFamily="18" charset="0"/>
                <a:cs typeface="Times New Roman" panose="02020603050405020304" pitchFamily="18" charset="0"/>
                <a:sym typeface="+mn-ea"/>
              </a:rPr>
              <a:t>Future Scope </a:t>
            </a:r>
            <a:endParaRPr lang="en-US" sz="6500" dirty="0">
              <a:latin typeface="Garamond" panose="02020404030301010803" pitchFamily="18" charset="0"/>
            </a:endParaRPr>
          </a:p>
        </p:txBody>
      </p:sp>
      <p:sp>
        <p:nvSpPr>
          <p:cNvPr id="3" name="Content Placeholder 2"/>
          <p:cNvSpPr>
            <a:spLocks noGrp="1"/>
          </p:cNvSpPr>
          <p:nvPr>
            <p:ph sz="quarter" idx="1"/>
          </p:nvPr>
        </p:nvSpPr>
        <p:spPr>
          <a:xfrm>
            <a:off x="2357391" y="1754164"/>
            <a:ext cx="13789025" cy="7750810"/>
          </a:xfrm>
        </p:spPr>
        <p:txBody>
          <a:bodyPr>
            <a:noAutofit/>
          </a:bodyPr>
          <a:lstStyle/>
          <a:p>
            <a:pPr>
              <a:buSzPct val="100000"/>
              <a:buFont typeface="Wingdings" panose="05000000000000000000" pitchFamily="2" charset="2"/>
              <a:buChar char="Ø"/>
            </a:pPr>
            <a:r>
              <a:rPr lang="en-US" sz="3200" dirty="0">
                <a:latin typeface="Garamond" panose="02020404030301010803" pitchFamily="18" charset="0"/>
              </a:rPr>
              <a:t>Adapt the system to support multiple languages, improving its effectiveness in analyzing fake news across diverse linguistic contexts.</a:t>
            </a:r>
          </a:p>
          <a:p>
            <a:pPr>
              <a:buSzPct val="100000"/>
              <a:buFont typeface="Wingdings" panose="05000000000000000000" pitchFamily="2" charset="2"/>
              <a:buChar char="Ø"/>
            </a:pPr>
            <a:r>
              <a:rPr lang="en-US" sz="3200" dirty="0">
                <a:latin typeface="Garamond" panose="02020404030301010803" pitchFamily="18" charset="0"/>
              </a:rPr>
              <a:t>Implement a real-time monitoring system to alert users about emerging fake news, enhancing proactive misinformation management.</a:t>
            </a:r>
          </a:p>
          <a:p>
            <a:pPr>
              <a:buSzPct val="100000"/>
              <a:buFont typeface="Wingdings" panose="05000000000000000000" pitchFamily="2" charset="2"/>
              <a:buChar char="Ø"/>
            </a:pPr>
            <a:r>
              <a:rPr lang="en-US" sz="3200" dirty="0">
                <a:latin typeface="Garamond" panose="02020404030301010803" pitchFamily="18" charset="0"/>
              </a:rPr>
              <a:t>Develop partnerships with news organizations and fact-checkers to create collaborative platforms for verifying news content.</a:t>
            </a:r>
          </a:p>
          <a:p>
            <a:pPr>
              <a:buSzPct val="100000"/>
              <a:buFont typeface="Wingdings" panose="05000000000000000000" pitchFamily="2" charset="2"/>
              <a:buChar char="Ø"/>
            </a:pPr>
            <a:r>
              <a:rPr lang="en-US" sz="3200" dirty="0">
                <a:latin typeface="Garamond" panose="02020404030301010803" pitchFamily="18" charset="0"/>
              </a:rPr>
              <a:t>Focus on initiatives that educate users about fake news and misinformation, empowering them to critically evaluate news content.</a:t>
            </a:r>
          </a:p>
          <a:p>
            <a:pPr>
              <a:buSzPct val="100000"/>
              <a:buFont typeface="Wingdings" panose="05000000000000000000" pitchFamily="2" charset="2"/>
              <a:buChar char="Ø"/>
            </a:pPr>
            <a:endParaRPr lang="en-US" sz="3200" dirty="0">
              <a:latin typeface="Garamond" panose="02020404030301010803" pitchFamily="18" charset="0"/>
              <a:cs typeface="Times New Roman" panose="02020603050405020304" pitchFamily="18" charset="0"/>
            </a:endParaRPr>
          </a:p>
          <a:p>
            <a:pPr>
              <a:buSzPct val="100000"/>
              <a:buFont typeface="Wingdings" panose="05000000000000000000" pitchFamily="2" charset="2"/>
              <a:buChar char="Ø"/>
            </a:pPr>
            <a:endParaRPr lang="en-US" sz="3200" dirty="0">
              <a:latin typeface="Garamond" panose="02020404030301010803" pitchFamily="18" charset="0"/>
              <a:cs typeface="Times New Roman" panose="02020603050405020304" pitchFamily="18" charset="0"/>
            </a:endParaRPr>
          </a:p>
          <a:p>
            <a:pPr>
              <a:buSzPct val="100000"/>
              <a:buFont typeface="Wingdings" panose="05000000000000000000" pitchFamily="2" charset="2"/>
              <a:buChar char="Ø"/>
            </a:pPr>
            <a:endParaRPr lang="en-US" sz="3200" dirty="0">
              <a:latin typeface="Garamond" panose="02020404030301010803" pitchFamily="18" charset="0"/>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795" y="143510"/>
            <a:ext cx="16076295" cy="1458595"/>
          </a:xfrm>
        </p:spPr>
        <p:txBody>
          <a:bodyPr/>
          <a:lstStyle/>
          <a:p>
            <a:pPr algn="ctr"/>
            <a:r>
              <a:rPr lang="en-US" sz="7000" b="1" dirty="0">
                <a:solidFill>
                  <a:srgbClr val="000000"/>
                </a:solidFill>
                <a:latin typeface="Times New Roman" panose="02020603050405020304" pitchFamily="18" charset="0"/>
                <a:cs typeface="Times New Roman" panose="02020603050405020304" pitchFamily="18" charset="0"/>
                <a:sym typeface="+mn-ea"/>
              </a:rPr>
              <a:t>REFERENCES</a:t>
            </a:r>
            <a:endParaRPr lang="en-US" sz="7000"/>
          </a:p>
        </p:txBody>
      </p:sp>
      <p:sp>
        <p:nvSpPr>
          <p:cNvPr id="3" name="Content Placeholder 2"/>
          <p:cNvSpPr>
            <a:spLocks noGrp="1"/>
          </p:cNvSpPr>
          <p:nvPr>
            <p:ph sz="quarter" idx="1"/>
          </p:nvPr>
        </p:nvSpPr>
        <p:spPr>
          <a:xfrm>
            <a:off x="2428829" y="1754164"/>
            <a:ext cx="13945870" cy="7434580"/>
          </a:xfrm>
        </p:spPr>
        <p:txBody>
          <a:bodyPr>
            <a:normAutofit fontScale="92500" lnSpcReduction="20000"/>
          </a:bodyPr>
          <a:lstStyle/>
          <a:p>
            <a:pPr marL="514350" indent="-514350" algn="just">
              <a:buClr>
                <a:srgbClr val="0D0D0D"/>
              </a:buClr>
              <a:buSzPct val="100000"/>
              <a:buFont typeface="+mj-lt"/>
              <a:buAutoNum type="arabicPeriod"/>
            </a:pPr>
            <a:r>
              <a:rPr lang="en-US" sz="3200" dirty="0">
                <a:latin typeface="Garamond" panose="02020404030301010803" pitchFamily="18" charset="0"/>
              </a:rPr>
              <a:t>Raza, S., Ding, C. Fake news detection based on news content and social contexts: a transformer-based approach. Int J Data Sci Anal </a:t>
            </a:r>
            <a:r>
              <a:rPr lang="en-US" sz="3200" b="1" dirty="0">
                <a:latin typeface="Garamond" panose="02020404030301010803" pitchFamily="18" charset="0"/>
              </a:rPr>
              <a:t>13</a:t>
            </a:r>
            <a:r>
              <a:rPr lang="en-US" sz="3200" dirty="0">
                <a:latin typeface="Garamond" panose="02020404030301010803" pitchFamily="18" charset="0"/>
              </a:rPr>
              <a:t>, 335–362 (2022). </a:t>
            </a:r>
          </a:p>
          <a:p>
            <a:pPr marL="514350" indent="-514350" algn="just">
              <a:buClr>
                <a:srgbClr val="0D0D0D"/>
              </a:buClr>
              <a:buSzPct val="100000"/>
              <a:buFont typeface="+mj-lt"/>
              <a:buAutoNum type="arabicPeriod"/>
            </a:pPr>
            <a:r>
              <a:rPr lang="en-US" sz="3200" dirty="0">
                <a:latin typeface="Garamond" panose="02020404030301010803" pitchFamily="18" charset="0"/>
              </a:rPr>
              <a:t>Yang, S., Shu, K., Wang, S., Gu, R., Wu, F., &amp; Liu, H. (2019). Unsupervised Fake News Detection on Social Media: A Generative Approach. Proceedings of the AAAI Conference on Artificial Intelligence, 33(01), 5644-5651. </a:t>
            </a:r>
          </a:p>
          <a:p>
            <a:pPr marL="514350" indent="-514350" algn="just">
              <a:buClr>
                <a:srgbClr val="0D0D0D"/>
              </a:buClr>
              <a:buSzPct val="100000"/>
              <a:buFont typeface="+mj-lt"/>
              <a:buAutoNum type="arabicPeriod"/>
            </a:pPr>
            <a:r>
              <a:rPr lang="en-US" sz="3200" dirty="0">
                <a:latin typeface="Garamond" panose="02020404030301010803" pitchFamily="18" charset="0"/>
                <a:cs typeface="Times New Roman" panose="02020603050405020304" pitchFamily="18" charset="0"/>
              </a:rPr>
              <a:t>Nguyen, V., Sugiyama, K., Nakov, P., &amp; Kan, M. (2020). FANG: Leveraging Social Context for Fake News Detection Using Graph Representation. Proceedings of the 29th ACM International Conference on Information &amp; Knowledge Management.</a:t>
            </a:r>
          </a:p>
          <a:p>
            <a:pPr marL="514350" indent="-514350" algn="just">
              <a:buClr>
                <a:srgbClr val="0D0D0D"/>
              </a:buClr>
              <a:buSzPct val="100000"/>
              <a:buFont typeface="+mj-lt"/>
              <a:buAutoNum type="arabicPeriod"/>
            </a:pPr>
            <a:r>
              <a:rPr lang="en-US" sz="3200" dirty="0">
                <a:latin typeface="Garamond" panose="02020404030301010803" pitchFamily="18" charset="0"/>
              </a:rPr>
              <a:t>Ruchansky, Natali et al. “CSI: A Hybrid Deep Model for Fake News Detection.” Proceedings of the 2017 ACM on Conference on Information and Knowledge Management (2017): n. pag.</a:t>
            </a:r>
          </a:p>
          <a:p>
            <a:pPr marL="514350" indent="-514350" algn="just">
              <a:buClr>
                <a:srgbClr val="0D0D0D"/>
              </a:buClr>
              <a:buSzPct val="100000"/>
              <a:buFont typeface="+mj-lt"/>
              <a:buAutoNum type="arabicPeriod"/>
            </a:pPr>
            <a:r>
              <a:rPr lang="en-US" sz="3200" dirty="0">
                <a:latin typeface="Garamond" panose="02020404030301010803" pitchFamily="18" charset="0"/>
                <a:cs typeface="Times New Roman" panose="02020603050405020304" pitchFamily="18" charset="0"/>
              </a:rPr>
              <a:t>Yang Liu and Yi-Fang Brook Wu. 2018. Early detection of fake news on social media through propagation path classification with recurrent and convolutional networks. In Proceedings of the Thirty-Second AAAI Conference on Artificial Intelligence and Thirtieth Innovative Applications of Artificial Intelligence Conference and Eighth AAAI Symposium on Educational Advances in Artificial Intelligence (AAAI'18/IAAI'18/EAAI'18). AAAI Press, Article 44, 354–361.</a:t>
            </a:r>
          </a:p>
          <a:p>
            <a:pPr marL="514350" indent="-514350" algn="just">
              <a:buClr>
                <a:srgbClr val="0D0D0D"/>
              </a:buClr>
              <a:buSzPct val="100000"/>
              <a:buNone/>
            </a:pPr>
            <a:endParaRPr lang="en-US" sz="3200" dirty="0">
              <a:latin typeface="Garamond" panose="02020404030301010803"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069" y="325404"/>
            <a:ext cx="15794355" cy="1294765"/>
          </a:xfrm>
        </p:spPr>
        <p:txBody>
          <a:bodyPr>
            <a:normAutofit/>
          </a:bodyPr>
          <a:lstStyle/>
          <a:p>
            <a:pPr algn="ctr"/>
            <a:r>
              <a:rPr lang="en-US" sz="7200" b="1" dirty="0">
                <a:solidFill>
                  <a:schemeClr val="tx1">
                    <a:lumMod val="95000"/>
                    <a:lumOff val="5000"/>
                  </a:schemeClr>
                </a:solidFill>
                <a:latin typeface="Garamond" panose="02020404030301010803" pitchFamily="18" charset="0"/>
                <a:cs typeface="Times New Roman" panose="02020603050405020304" pitchFamily="18" charset="0"/>
              </a:rPr>
              <a:t>Objective</a:t>
            </a:r>
          </a:p>
        </p:txBody>
      </p:sp>
      <p:sp>
        <p:nvSpPr>
          <p:cNvPr id="3" name="Content Placeholder 2"/>
          <p:cNvSpPr>
            <a:spLocks noGrp="1"/>
          </p:cNvSpPr>
          <p:nvPr>
            <p:ph sz="quarter" idx="1"/>
          </p:nvPr>
        </p:nvSpPr>
        <p:spPr>
          <a:xfrm>
            <a:off x="2428829" y="1611288"/>
            <a:ext cx="14216162" cy="8013065"/>
          </a:xfrm>
        </p:spPr>
        <p:txBody>
          <a:bodyPr>
            <a:noAutofit/>
          </a:bodyPr>
          <a:lstStyle/>
          <a:p>
            <a:pPr algn="just">
              <a:buClr>
                <a:srgbClr val="0D0D0D"/>
              </a:buClr>
              <a:buSzPct val="100000"/>
              <a:buFont typeface="Wingdings" panose="05000000000000000000" charset="0"/>
              <a:buChar char="Ø"/>
            </a:pPr>
            <a:r>
              <a:rPr lang="en-US" sz="3200" dirty="0">
                <a:solidFill>
                  <a:schemeClr val="tx1">
                    <a:lumMod val="95000"/>
                    <a:lumOff val="5000"/>
                  </a:schemeClr>
                </a:solidFill>
                <a:latin typeface="Garamond" panose="02020404030301010803" pitchFamily="18" charset="0"/>
                <a:cs typeface="Times New Roman" panose="02020603050405020304" pitchFamily="18" charset="0"/>
              </a:rPr>
              <a:t>The objective is to establish a secure Blockchain-based system for the immutable storage of news articles, preventing unauthorized modifications and ensuring data integrity.</a:t>
            </a:r>
          </a:p>
          <a:p>
            <a:pPr algn="just">
              <a:buClr>
                <a:srgbClr val="0D0D0D"/>
              </a:buClr>
              <a:buSzPct val="100000"/>
              <a:buFont typeface="Wingdings" panose="05000000000000000000" charset="0"/>
              <a:buChar char="Ø"/>
            </a:pPr>
            <a:r>
              <a:rPr lang="en-US" sz="3200" dirty="0">
                <a:solidFill>
                  <a:schemeClr val="tx1">
                    <a:lumMod val="95000"/>
                    <a:lumOff val="5000"/>
                  </a:schemeClr>
                </a:solidFill>
                <a:latin typeface="Garamond" panose="02020404030301010803" pitchFamily="18" charset="0"/>
                <a:cs typeface="Times New Roman" panose="02020603050405020304" pitchFamily="18" charset="0"/>
              </a:rPr>
              <a:t>The goal is to leverage advanced Artificial Intelligence algorithms to analyze and classify news articles, determining their authenticity and identifying fake content effectively.</a:t>
            </a:r>
          </a:p>
          <a:p>
            <a:pPr algn="just">
              <a:buClr>
                <a:srgbClr val="0D0D0D"/>
              </a:buClr>
              <a:buSzPct val="100000"/>
              <a:buFont typeface="Wingdings" panose="05000000000000000000" charset="0"/>
              <a:buChar char="Ø"/>
            </a:pPr>
            <a:r>
              <a:rPr lang="en-US" sz="3200" dirty="0">
                <a:solidFill>
                  <a:schemeClr val="tx1">
                    <a:lumMod val="95000"/>
                    <a:lumOff val="5000"/>
                  </a:schemeClr>
                </a:solidFill>
                <a:latin typeface="Garamond" panose="02020404030301010803" pitchFamily="18" charset="0"/>
                <a:cs typeface="Times New Roman" panose="02020603050405020304" pitchFamily="18" charset="0"/>
              </a:rPr>
              <a:t>The objective is to develop a streamlined user interface that allows news publishers and subscribers to easily access, upload, and verify news content, fostering transparency and user engagement.</a:t>
            </a:r>
          </a:p>
          <a:p>
            <a:pPr algn="just">
              <a:buClr>
                <a:srgbClr val="0D0D0D"/>
              </a:buClr>
              <a:buSzPct val="100000"/>
              <a:buFont typeface="Wingdings" panose="05000000000000000000" charset="0"/>
              <a:buChar char="Ø"/>
            </a:pPr>
            <a:r>
              <a:rPr lang="en-US" sz="3200" dirty="0">
                <a:solidFill>
                  <a:schemeClr val="tx1">
                    <a:lumMod val="95000"/>
                    <a:lumOff val="5000"/>
                  </a:schemeClr>
                </a:solidFill>
                <a:latin typeface="Garamond" panose="02020404030301010803" pitchFamily="18" charset="0"/>
                <a:cs typeface="Times New Roman" panose="02020603050405020304" pitchFamily="18" charset="0"/>
              </a:rPr>
              <a:t>The goal is to assess the impact of the proposed solution on public trust in news media by evaluating the performance to measure the system’s effectiveness in mitigating the spread of fake news.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795" y="18415"/>
            <a:ext cx="15089505" cy="1353185"/>
          </a:xfrm>
        </p:spPr>
        <p:txBody>
          <a:bodyPr/>
          <a:lstStyle/>
          <a:p>
            <a:pPr algn="ctr"/>
            <a:r>
              <a:rPr lang="en-US" sz="6500" b="1" dirty="0">
                <a:solidFill>
                  <a:srgbClr val="000000"/>
                </a:solidFill>
                <a:latin typeface="Garamond" panose="02020404030301010803" pitchFamily="18" charset="0"/>
                <a:cs typeface="Times New Roman" panose="02020603050405020304" pitchFamily="18" charset="0"/>
                <a:sym typeface="+mn-ea"/>
              </a:rPr>
              <a:t>Existing System</a:t>
            </a:r>
            <a:endParaRPr lang="en-US" sz="6500" dirty="0">
              <a:latin typeface="Garamond" panose="02020404030301010803" pitchFamily="18" charset="0"/>
            </a:endParaRPr>
          </a:p>
        </p:txBody>
      </p:sp>
      <p:sp>
        <p:nvSpPr>
          <p:cNvPr id="3" name="Content Placeholder 2"/>
          <p:cNvSpPr>
            <a:spLocks noGrp="1"/>
          </p:cNvSpPr>
          <p:nvPr>
            <p:ph sz="quarter" idx="1"/>
          </p:nvPr>
        </p:nvSpPr>
        <p:spPr>
          <a:xfrm>
            <a:off x="1285821" y="1684655"/>
            <a:ext cx="14403759" cy="7831455"/>
          </a:xfrm>
        </p:spPr>
        <p:txBody>
          <a:bodyPr>
            <a:normAutofit/>
          </a:bodyPr>
          <a:lstStyle/>
          <a:p>
            <a:pPr algn="just">
              <a:buNone/>
            </a:pPr>
            <a:r>
              <a:rPr lang="en-US" sz="3200" dirty="0">
                <a:latin typeface="Garamond" panose="02020404030301010803" pitchFamily="18" charset="0"/>
              </a:rPr>
              <a:t>     The existing system for managing news content relies on centralized platforms, where traditional media organizations store, publish, and verify news articles. These platforms typically use manual verification processes, depending on journalists and fact-checkers to assess the authenticity of information. Although some have started incorporating automated tools for content analysis, they still struggle to effectively combat the spread of misinformation.</a:t>
            </a:r>
          </a:p>
          <a:p>
            <a:pPr algn="just">
              <a:buNone/>
            </a:pPr>
            <a:r>
              <a:rPr lang="en-US" sz="3000" b="1" dirty="0">
                <a:latin typeface="Times New Roman" panose="02020603050405020304" pitchFamily="18" charset="0"/>
                <a:cs typeface="Times New Roman" panose="02020603050405020304" pitchFamily="18" charset="0"/>
              </a:rPr>
              <a:t>     Disadvantages Of The Existing System </a:t>
            </a:r>
            <a:endParaRPr lang="en-US" sz="3000" dirty="0">
              <a:latin typeface="Times New Roman" panose="02020603050405020304" pitchFamily="18" charset="0"/>
              <a:cs typeface="Times New Roman" panose="02020603050405020304" pitchFamily="18" charset="0"/>
            </a:endParaRPr>
          </a:p>
          <a:p>
            <a:pPr marL="514350" indent="-514350" algn="just">
              <a:buClr>
                <a:srgbClr val="0D0D0D"/>
              </a:buClr>
              <a:buSzPct val="100000"/>
              <a:buFont typeface="+mj-lt"/>
              <a:buAutoNum type="arabicPeriod"/>
            </a:pPr>
            <a:r>
              <a:rPr lang="en-US" sz="3200" dirty="0">
                <a:latin typeface="Garamond" panose="02020404030301010803" pitchFamily="18" charset="0"/>
                <a:cs typeface="Times New Roman" panose="02020603050405020304" pitchFamily="18" charset="0"/>
              </a:rPr>
              <a:t>Centralized systems are prone to unauthorized modifications, allowing false information to spread without accountability.</a:t>
            </a:r>
          </a:p>
          <a:p>
            <a:pPr marL="514350" indent="-514350" algn="just">
              <a:buClr>
                <a:srgbClr val="0D0D0D"/>
              </a:buClr>
              <a:buSzPct val="100000"/>
              <a:buFont typeface="+mj-lt"/>
              <a:buAutoNum type="arabicPeriod"/>
            </a:pPr>
            <a:r>
              <a:rPr lang="en-US" sz="3200" dirty="0">
                <a:latin typeface="Garamond" panose="02020404030301010803" pitchFamily="18" charset="0"/>
                <a:cs typeface="Times New Roman" panose="02020603050405020304" pitchFamily="18" charset="0"/>
              </a:rPr>
              <a:t>Manual verification processes are time-consuming, leading to delays in addressing fake news and enabling rapid misinformation dissemination.</a:t>
            </a:r>
          </a:p>
          <a:p>
            <a:pPr marL="514350" indent="-514350" algn="just">
              <a:buClr>
                <a:srgbClr val="0D0D0D"/>
              </a:buClr>
              <a:buSzPct val="100000"/>
              <a:buFont typeface="+mj-lt"/>
              <a:buAutoNum type="arabicPeriod"/>
            </a:pPr>
            <a:r>
              <a:rPr lang="en-US" sz="3200" dirty="0">
                <a:latin typeface="Garamond" panose="02020404030301010803" pitchFamily="18" charset="0"/>
                <a:cs typeface="Times New Roman" panose="02020603050405020304" pitchFamily="18" charset="0"/>
              </a:rPr>
              <a:t>Existing systems often lack transparency in their verification processes, resulting in decreased user trust in the authenticity of news articles.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795" y="73025"/>
            <a:ext cx="14836140" cy="1471930"/>
          </a:xfrm>
        </p:spPr>
        <p:txBody>
          <a:bodyPr/>
          <a:lstStyle/>
          <a:p>
            <a:pPr algn="ctr"/>
            <a:r>
              <a:rPr lang="en-US" sz="6500" b="1" dirty="0">
                <a:solidFill>
                  <a:schemeClr val="tx1"/>
                </a:solidFill>
                <a:latin typeface="Garamond" panose="02020404030301010803" pitchFamily="18" charset="0"/>
                <a:cs typeface="Times New Roman" panose="02020603050405020304" pitchFamily="18" charset="0"/>
                <a:sym typeface="+mn-ea"/>
              </a:rPr>
              <a:t>Proposed System</a:t>
            </a:r>
            <a:endParaRPr lang="en-US" sz="6500" dirty="0">
              <a:latin typeface="Garamond" panose="02020404030301010803" pitchFamily="18" charset="0"/>
            </a:endParaRPr>
          </a:p>
        </p:txBody>
      </p:sp>
      <p:sp>
        <p:nvSpPr>
          <p:cNvPr id="3" name="Content Placeholder 2"/>
          <p:cNvSpPr>
            <a:spLocks noGrp="1"/>
          </p:cNvSpPr>
          <p:nvPr>
            <p:ph sz="quarter" idx="1"/>
          </p:nvPr>
        </p:nvSpPr>
        <p:spPr>
          <a:xfrm>
            <a:off x="1428697" y="1468412"/>
            <a:ext cx="15430608" cy="8230870"/>
          </a:xfrm>
        </p:spPr>
        <p:txBody>
          <a:bodyPr>
            <a:normAutofit/>
          </a:bodyPr>
          <a:lstStyle/>
          <a:p>
            <a:pPr algn="just">
              <a:buClr>
                <a:srgbClr val="0D0D0D"/>
              </a:buClr>
              <a:buSzPct val="100000"/>
              <a:buNone/>
            </a:pPr>
            <a:r>
              <a:rPr lang="en-US" sz="3000" dirty="0">
                <a:latin typeface="Garamond" panose="02020404030301010803" pitchFamily="18" charset="0"/>
                <a:cs typeface="Times New Roman" panose="02020603050405020304" pitchFamily="18" charset="0"/>
              </a:rPr>
              <a:t>     The proposed system integrates Blockchain technology and Artificial Intelligence to securely manage news content. Blockchain is a decentralized digital ledger technology that securely records transactions across multiple nodes, grouping them into cryptographically linked blocks to form an immutable chain. Advanced AI algorithms, including ANN, LSTM, and CBR, classify articles as real or fake and predict the spread of misinformation. Smart Contracts facilitate secure storage and retrieval of news data, enhancing system reliability.</a:t>
            </a:r>
          </a:p>
          <a:p>
            <a:pPr>
              <a:buClr>
                <a:srgbClr val="0D0D0D"/>
              </a:buClr>
              <a:buSzPct val="100000"/>
              <a:buNone/>
            </a:pPr>
            <a:r>
              <a:rPr lang="en-US" sz="3000" b="1" dirty="0">
                <a:latin typeface="Times New Roman" panose="02020603050405020304" pitchFamily="18" charset="0"/>
                <a:cs typeface="Times New Roman" panose="02020603050405020304" pitchFamily="18" charset="0"/>
              </a:rPr>
              <a:t>     Advantages  Of  The Proposed System </a:t>
            </a:r>
          </a:p>
          <a:p>
            <a:pPr>
              <a:buClr>
                <a:srgbClr val="0D0D0D"/>
              </a:buClr>
              <a:buSzPct val="100000"/>
              <a:buFont typeface="Wingdings" panose="05000000000000000000" charset="0"/>
              <a:buChar char="Ø"/>
            </a:pPr>
            <a:r>
              <a:rPr lang="en-US" sz="3000" dirty="0">
                <a:latin typeface="Garamond" panose="02020404030301010803" pitchFamily="18" charset="0"/>
                <a:cs typeface="Times New Roman" panose="02020603050405020304" pitchFamily="18" charset="0"/>
              </a:rPr>
              <a:t>Blockchain technology ensures secure, tamper-proof storage of news articles, preventing unauthorized modifications and maintaining data integrity.</a:t>
            </a:r>
          </a:p>
          <a:p>
            <a:pPr>
              <a:buClr>
                <a:srgbClr val="0D0D0D"/>
              </a:buClr>
              <a:buSzPct val="100000"/>
              <a:buFont typeface="Wingdings" panose="05000000000000000000" charset="0"/>
              <a:buChar char="Ø"/>
            </a:pPr>
            <a:r>
              <a:rPr lang="en-US" sz="3000" dirty="0">
                <a:latin typeface="Garamond" panose="02020404030301010803" pitchFamily="18" charset="0"/>
                <a:cs typeface="Times New Roman" panose="02020603050405020304" pitchFamily="18" charset="0"/>
              </a:rPr>
              <a:t>AI algorithms automate the detection and classification of fake news, reducing the time and resources needed for manual verification and enabling faster identification of misinformation.</a:t>
            </a:r>
          </a:p>
          <a:p>
            <a:pPr>
              <a:buClr>
                <a:srgbClr val="0D0D0D"/>
              </a:buClr>
              <a:buSzPct val="100000"/>
              <a:buFont typeface="Wingdings" panose="05000000000000000000" charset="0"/>
              <a:buChar char="Ø"/>
            </a:pPr>
            <a:r>
              <a:rPr lang="en-US" sz="3000" dirty="0">
                <a:latin typeface="Garamond" panose="02020404030301010803" pitchFamily="18" charset="0"/>
                <a:cs typeface="Times New Roman" panose="02020603050405020304" pitchFamily="18" charset="0"/>
              </a:rPr>
              <a:t>The decentralized nature of the system allows users to verify the authenticity of articles easily, fostering greater trust in news content and media organizations.</a:t>
            </a:r>
          </a:p>
          <a:p>
            <a:pPr>
              <a:buClr>
                <a:srgbClr val="0D0D0D"/>
              </a:buClr>
              <a:buSzPct val="100000"/>
              <a:buFont typeface="Wingdings" panose="05000000000000000000" charset="0"/>
              <a:buChar char="Ø"/>
            </a:pPr>
            <a:r>
              <a:rPr lang="en-US" sz="3000" dirty="0">
                <a:latin typeface="Garamond" panose="02020404030301010803" pitchFamily="18" charset="0"/>
                <a:cs typeface="Times New Roman" panose="02020603050405020304" pitchFamily="18" charset="0"/>
              </a:rPr>
              <a:t>SHA256 hash codes provide unique fingerprints for news articles, allowing easy detection of alterations and enhancing user trust in the information.</a:t>
            </a:r>
          </a:p>
          <a:p>
            <a:pPr>
              <a:buClr>
                <a:srgbClr val="0D0D0D"/>
              </a:buClr>
              <a:buSzPct val="100000"/>
              <a:buFont typeface="Wingdings" panose="05000000000000000000" charset="0"/>
              <a:buChar char="Ø"/>
            </a:pPr>
            <a:endParaRPr lang="en-US" sz="3500" b="1" dirty="0">
              <a:latin typeface="Garamond" panose="02020404030301010803"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1507" y="539718"/>
            <a:ext cx="15316200" cy="1031875"/>
          </a:xfrm>
        </p:spPr>
        <p:txBody>
          <a:bodyPr>
            <a:normAutofit fontScale="90000"/>
          </a:bodyPr>
          <a:lstStyle/>
          <a:p>
            <a:pPr algn="ctr"/>
            <a:r>
              <a:rPr lang="en-US" sz="7200" b="1" dirty="0">
                <a:solidFill>
                  <a:schemeClr val="tx1">
                    <a:lumMod val="50000"/>
                  </a:schemeClr>
                </a:solidFill>
                <a:latin typeface="Garamond" panose="02020404030301010803" pitchFamily="18" charset="0"/>
                <a:cs typeface="Times New Roman" panose="02020603050405020304" pitchFamily="18" charset="0"/>
              </a:rPr>
              <a:t>Extension / Novelty</a:t>
            </a:r>
          </a:p>
        </p:txBody>
      </p:sp>
      <p:sp>
        <p:nvSpPr>
          <p:cNvPr id="3" name="Content Placeholder 2"/>
          <p:cNvSpPr>
            <a:spLocks noGrp="1"/>
          </p:cNvSpPr>
          <p:nvPr>
            <p:ph sz="quarter" idx="1"/>
          </p:nvPr>
        </p:nvSpPr>
        <p:spPr>
          <a:xfrm>
            <a:off x="1500135" y="2424465"/>
            <a:ext cx="14787666" cy="7759700"/>
          </a:xfrm>
        </p:spPr>
        <p:txBody>
          <a:bodyPr>
            <a:normAutofit/>
          </a:bodyPr>
          <a:lstStyle/>
          <a:p>
            <a:pPr algn="just">
              <a:buNone/>
            </a:pPr>
            <a:r>
              <a:rPr lang="en-US" sz="3500" dirty="0">
                <a:latin typeface="Garamond" panose="02020404030301010803" pitchFamily="18" charset="0"/>
              </a:rPr>
              <a:t>    The extension of the project involves incorporating advanced Artificial Intelligence techniques, such as </a:t>
            </a:r>
            <a:r>
              <a:rPr lang="en-US" sz="3500" b="1" dirty="0">
                <a:latin typeface="Garamond" panose="02020404030301010803" pitchFamily="18" charset="0"/>
              </a:rPr>
              <a:t>Bi- directional GRU (Gated Recurrent Unit) and XGBOOST</a:t>
            </a:r>
            <a:r>
              <a:rPr lang="en-US" sz="3500" dirty="0">
                <a:latin typeface="Garamond" panose="02020404030301010803" pitchFamily="18" charset="0"/>
              </a:rPr>
              <a:t>, to enhance the accuracy of fake news detection. These algorithms improve the system's ability to analyze complex patterns in news content and user behavior, leading to more reliable classifications of articles as real or fake. Additionally, </a:t>
            </a:r>
            <a:r>
              <a:rPr lang="en-US" sz="3500" b="1" dirty="0">
                <a:latin typeface="Garamond" panose="02020404030301010803" pitchFamily="18" charset="0"/>
              </a:rPr>
              <a:t>Ganache and MetaMask </a:t>
            </a:r>
            <a:r>
              <a:rPr lang="en-US" sz="3500" dirty="0">
                <a:latin typeface="Garamond" panose="02020404030301010803" pitchFamily="18" charset="0"/>
              </a:rPr>
              <a:t>are employed to enhance the Ethereum blockchain integration, providing a secure, efficient, and user-friendly environment for managing transactions and validating data integrity within the system.</a:t>
            </a:r>
          </a:p>
          <a:p>
            <a:pPr marL="514350" lvl="0" indent="-514350" algn="just">
              <a:buClr>
                <a:schemeClr val="tx1"/>
              </a:buClr>
              <a:buSzPct val="100000"/>
              <a:buNone/>
            </a:pPr>
            <a:endParaRPr lang="en-US" sz="3500" dirty="0">
              <a:latin typeface="Garamond" panose="02020404030301010803" pitchFamily="18" charset="0"/>
            </a:endParaRPr>
          </a:p>
          <a:p>
            <a:pPr marL="514350" indent="-514350" algn="just">
              <a:buClr>
                <a:srgbClr val="0D0D0D"/>
              </a:buClr>
              <a:buSzPct val="100000"/>
              <a:buNone/>
            </a:pPr>
            <a:endParaRPr lang="en-US" sz="3500" dirty="0">
              <a:latin typeface="Garamond" panose="02020404030301010803" pitchFamily="18" charset="0"/>
              <a:cs typeface="Times New Roman" panose="02020603050405020304" pitchFamily="18" charset="0"/>
            </a:endParaRPr>
          </a:p>
          <a:p>
            <a:pPr algn="just">
              <a:buClr>
                <a:srgbClr val="0D0D0D"/>
              </a:buClr>
              <a:buSzPct val="100000"/>
              <a:buFont typeface="Wingdings" panose="05000000000000000000" charset="0"/>
              <a:buChar char="Ø"/>
            </a:pPr>
            <a:endParaRPr lang="en-US" sz="3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1507" y="539718"/>
            <a:ext cx="15316200" cy="1031875"/>
          </a:xfrm>
        </p:spPr>
        <p:txBody>
          <a:bodyPr>
            <a:normAutofit fontScale="90000"/>
          </a:bodyPr>
          <a:lstStyle/>
          <a:p>
            <a:pPr algn="ctr"/>
            <a:r>
              <a:rPr lang="en-US" sz="7200" b="1" dirty="0">
                <a:solidFill>
                  <a:schemeClr val="tx1">
                    <a:lumMod val="50000"/>
                  </a:schemeClr>
                </a:solidFill>
                <a:latin typeface="Garamond" panose="02020404030301010803" pitchFamily="18" charset="0"/>
                <a:cs typeface="Times New Roman" panose="02020603050405020304" pitchFamily="18" charset="0"/>
              </a:rPr>
              <a:t>Advantages of Extension / Novelty </a:t>
            </a:r>
          </a:p>
        </p:txBody>
      </p:sp>
      <p:sp>
        <p:nvSpPr>
          <p:cNvPr id="3" name="Content Placeholder 2"/>
          <p:cNvSpPr>
            <a:spLocks noGrp="1"/>
          </p:cNvSpPr>
          <p:nvPr>
            <p:ph sz="quarter" idx="1"/>
          </p:nvPr>
        </p:nvSpPr>
        <p:spPr>
          <a:xfrm>
            <a:off x="928631" y="1539850"/>
            <a:ext cx="15930674" cy="7759700"/>
          </a:xfrm>
        </p:spPr>
        <p:txBody>
          <a:bodyPr>
            <a:normAutofit fontScale="92500" lnSpcReduction="10000"/>
          </a:bodyPr>
          <a:lstStyle/>
          <a:p>
            <a:pPr algn="just">
              <a:buNone/>
            </a:pPr>
            <a:endParaRPr lang="en-US" sz="3500" dirty="0">
              <a:latin typeface="Garamond" panose="02020404030301010803" pitchFamily="18" charset="0"/>
            </a:endParaRPr>
          </a:p>
          <a:p>
            <a:pPr marL="514350" lvl="0" indent="-514350" algn="just">
              <a:buClr>
                <a:schemeClr val="tx1"/>
              </a:buClr>
              <a:buSzPct val="100000"/>
              <a:buFont typeface="+mj-lt"/>
              <a:buAutoNum type="arabicPeriod"/>
            </a:pPr>
            <a:r>
              <a:rPr lang="en-US" sz="3200" dirty="0">
                <a:latin typeface="Garamond" panose="02020404030301010803" pitchFamily="18" charset="0"/>
              </a:rPr>
              <a:t>The use of Bi-directional GRU and XGBOOST improves the precision of fake news detection by analyzing data from multiple perspectives and leveraging ensemble learning techniques, resulting in more accurate classifications.</a:t>
            </a:r>
          </a:p>
          <a:p>
            <a:pPr marL="514350" lvl="0" indent="-514350" algn="just">
              <a:buClr>
                <a:schemeClr val="tx1"/>
              </a:buClr>
              <a:buSzPct val="100000"/>
              <a:buFont typeface="+mj-lt"/>
              <a:buAutoNum type="arabicPeriod"/>
            </a:pPr>
            <a:r>
              <a:rPr lang="en-US" sz="3200" dirty="0">
                <a:latin typeface="Garamond" panose="02020404030301010803" pitchFamily="18" charset="0"/>
              </a:rPr>
              <a:t>Advanced algorithms like Bi-directional GRU can capture intricate patterns in data over time, enhancing the system's ability to understand contextual information and the nuances of language used in news articles.</a:t>
            </a:r>
          </a:p>
          <a:p>
            <a:pPr marL="514350" lvl="0" indent="-514350" algn="just">
              <a:buClr>
                <a:schemeClr val="tx1"/>
              </a:buClr>
              <a:buSzPct val="100000"/>
              <a:buFont typeface="+mj-lt"/>
              <a:buAutoNum type="arabicPeriod"/>
            </a:pPr>
            <a:r>
              <a:rPr lang="en-US" sz="3200" dirty="0">
                <a:latin typeface="Garamond" panose="02020404030301010803" pitchFamily="18" charset="0"/>
              </a:rPr>
              <a:t>Incorporating XGBOOST, known for its efficiency and performance, enhances the system's robustness against various types of misinformation, making it more adaptable to evolving fake news tactics and trends.</a:t>
            </a:r>
          </a:p>
          <a:p>
            <a:pPr marL="514350" lvl="0" indent="-514350" algn="just">
              <a:buClr>
                <a:schemeClr val="tx1"/>
              </a:buClr>
              <a:buSzPct val="100000"/>
              <a:buFont typeface="+mj-lt"/>
              <a:buAutoNum type="arabicPeriod"/>
            </a:pPr>
            <a:r>
              <a:rPr lang="en-US" sz="3200" dirty="0">
                <a:latin typeface="Garamond" panose="02020404030301010803" pitchFamily="18" charset="0"/>
              </a:rPr>
              <a:t>Ganache provides a local Ethereum blockchain environment, enabling efficient testing and deployment of smart contracts without relying on the main network, ensuring secure and optimized performance for fake news verification.</a:t>
            </a:r>
          </a:p>
          <a:p>
            <a:pPr marL="514350" lvl="0" indent="-514350" algn="just">
              <a:buClr>
                <a:schemeClr val="tx1"/>
              </a:buClr>
              <a:buSzPct val="100000"/>
              <a:buFont typeface="+mj-lt"/>
              <a:buAutoNum type="arabicPeriod"/>
            </a:pPr>
            <a:r>
              <a:rPr lang="en-US" sz="3200" dirty="0">
                <a:latin typeface="Garamond" panose="02020404030301010803" pitchFamily="18" charset="0"/>
              </a:rPr>
              <a:t>MetaMask acts as a secure Ethereum wallet, safeguarding private keys and facilitating easy interaction with the decentralized application (</a:t>
            </a:r>
            <a:r>
              <a:rPr lang="en-US" sz="3200" dirty="0" err="1">
                <a:latin typeface="Garamond" panose="02020404030301010803" pitchFamily="18" charset="0"/>
              </a:rPr>
              <a:t>DApp</a:t>
            </a:r>
            <a:r>
              <a:rPr lang="en-US" sz="3200" dirty="0">
                <a:latin typeface="Garamond" panose="02020404030301010803" pitchFamily="18" charset="0"/>
              </a:rPr>
              <a:t>), ensuring reliable and user-friendly access to the fake news detection system.</a:t>
            </a:r>
          </a:p>
          <a:p>
            <a:pPr algn="just">
              <a:buClr>
                <a:srgbClr val="0D0D0D"/>
              </a:buClr>
              <a:buSzPct val="100000"/>
              <a:buFont typeface="Wingdings" panose="05000000000000000000" charset="0"/>
              <a:buChar char="Ø"/>
            </a:pPr>
            <a:endParaRPr lang="en-US" sz="3000" dirty="0">
              <a:latin typeface="Garamond" panose="02020404030301010803" pitchFamily="18" charset="0"/>
              <a:cs typeface="Times New Roman" panose="02020603050405020304" pitchFamily="18"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Custom 322">
      <a:dk1>
        <a:sysClr val="windowText" lastClr="000000"/>
      </a:dk1>
      <a:lt1>
        <a:sysClr val="window" lastClr="FFFFFF"/>
      </a:lt1>
      <a:dk2>
        <a:srgbClr val="775F55"/>
      </a:dk2>
      <a:lt2>
        <a:srgbClr val="EBDDC3"/>
      </a:lt2>
      <a:accent1>
        <a:srgbClr val="503D1A"/>
      </a:accent1>
      <a:accent2>
        <a:srgbClr val="C9CCB3"/>
      </a:accent2>
      <a:accent3>
        <a:srgbClr val="A5AB81"/>
      </a:accent3>
      <a:accent4>
        <a:srgbClr val="D8B25C"/>
      </a:accent4>
      <a:accent5>
        <a:srgbClr val="7BA79D"/>
      </a:accent5>
      <a:accent6>
        <a:srgbClr val="968C8C"/>
      </a:accent6>
      <a:hlink>
        <a:srgbClr val="F7B615"/>
      </a:hlink>
      <a:folHlink>
        <a:srgbClr val="704404"/>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Oriel</Template>
  <TotalTime>0</TotalTime>
  <Words>3113</Words>
  <Application>Microsoft Office PowerPoint</Application>
  <PresentationFormat>Custom</PresentationFormat>
  <Paragraphs>234</Paragraphs>
  <Slides>44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Calibri</vt:lpstr>
      <vt:lpstr>Century Schoolbook</vt:lpstr>
      <vt:lpstr>Garamond</vt:lpstr>
      <vt:lpstr>Times New Roman</vt:lpstr>
      <vt:lpstr>Tw Cen MT</vt:lpstr>
      <vt:lpstr>Wingdings</vt:lpstr>
      <vt:lpstr>Wingdings 2</vt:lpstr>
      <vt:lpstr>Oriel</vt:lpstr>
      <vt:lpstr>Artificial Intelligence  Blockchain Based Fake News Discrimination</vt:lpstr>
      <vt:lpstr>Abstract</vt:lpstr>
      <vt:lpstr>Introduction</vt:lpstr>
      <vt:lpstr>Problem Statement </vt:lpstr>
      <vt:lpstr>Objective</vt:lpstr>
      <vt:lpstr>Existing System</vt:lpstr>
      <vt:lpstr>Proposed System</vt:lpstr>
      <vt:lpstr>Extension / Novelty</vt:lpstr>
      <vt:lpstr>Advantages of Extension / Novelty </vt:lpstr>
      <vt:lpstr> Literature Survey</vt:lpstr>
      <vt:lpstr> Literature Survey</vt:lpstr>
      <vt:lpstr> Literature Survey</vt:lpstr>
      <vt:lpstr> Literature Survey</vt:lpstr>
      <vt:lpstr> Literature Survey</vt:lpstr>
      <vt:lpstr> Literature Review / Novelty  </vt:lpstr>
      <vt:lpstr>Requirements</vt:lpstr>
      <vt:lpstr>FUNCTIONAL AND NON- FUNCTIONAL REQUIREMENTS</vt:lpstr>
      <vt:lpstr>  System  Architecture</vt:lpstr>
      <vt:lpstr>DATA FLOW DIAGRAM</vt:lpstr>
      <vt:lpstr>USE CASE DIAGRAM</vt:lpstr>
      <vt:lpstr>CLASS DIAGRAM</vt:lpstr>
      <vt:lpstr>ACTIVITY DIAGRAM</vt:lpstr>
      <vt:lpstr>SEQUENCE DIAGRAM</vt:lpstr>
      <vt:lpstr>COLLABORATION DIAGRAM</vt:lpstr>
      <vt:lpstr>COMPONENT DIAGRAM</vt:lpstr>
      <vt:lpstr>DEPLOYMENT DIAGRAM</vt:lpstr>
      <vt:lpstr>Working Modules / Methodology </vt:lpstr>
      <vt:lpstr>Working Modules / Methodology </vt:lpstr>
      <vt:lpstr>EXECUTION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Scope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Detection of Apple Plant Diseases Using Leaf Images Through Convolutional Neural Network</dc:title>
  <dc:creator>TruProjects</dc:creator>
  <cp:lastModifiedBy>Faraaz Mohammed</cp:lastModifiedBy>
  <cp:revision>49</cp:revision>
  <dcterms:created xsi:type="dcterms:W3CDTF">2023-12-30T06:19:00Z</dcterms:created>
  <dcterms:modified xsi:type="dcterms:W3CDTF">2025-05-15T01:53:41Z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0C0FAFA9579A47068B697A54A90A9FDB_13</vt:lpwstr>
  </property>
  <property fmtid="{D5CDD505-2E9C-101B-9397-08002B2CF9AE}" pid="3" name="KSOProductBuildVer">
    <vt:lpwstr>1033-12.2.0.19805</vt:lpwstr>
  </property>
</Properties>
</file>